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43"/>
  </p:notesMasterIdLst>
  <p:sldIdLst>
    <p:sldId id="256" r:id="rId2"/>
    <p:sldId id="376" r:id="rId3"/>
    <p:sldId id="257" r:id="rId4"/>
    <p:sldId id="358" r:id="rId5"/>
    <p:sldId id="359" r:id="rId6"/>
    <p:sldId id="360" r:id="rId7"/>
    <p:sldId id="379" r:id="rId8"/>
    <p:sldId id="380" r:id="rId9"/>
    <p:sldId id="381" r:id="rId10"/>
    <p:sldId id="382" r:id="rId11"/>
    <p:sldId id="383" r:id="rId12"/>
    <p:sldId id="384" r:id="rId13"/>
    <p:sldId id="352" r:id="rId14"/>
    <p:sldId id="258" r:id="rId15"/>
    <p:sldId id="313" r:id="rId16"/>
    <p:sldId id="259" r:id="rId17"/>
    <p:sldId id="268" r:id="rId18"/>
    <p:sldId id="353" r:id="rId19"/>
    <p:sldId id="354" r:id="rId20"/>
    <p:sldId id="262" r:id="rId21"/>
    <p:sldId id="269" r:id="rId22"/>
    <p:sldId id="355" r:id="rId23"/>
    <p:sldId id="357" r:id="rId24"/>
    <p:sldId id="273" r:id="rId25"/>
    <p:sldId id="274" r:id="rId26"/>
    <p:sldId id="264" r:id="rId27"/>
    <p:sldId id="265" r:id="rId28"/>
    <p:sldId id="278" r:id="rId29"/>
    <p:sldId id="266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356" r:id="rId38"/>
    <p:sldId id="346" r:id="rId39"/>
    <p:sldId id="347" r:id="rId40"/>
    <p:sldId id="348" r:id="rId41"/>
    <p:sldId id="325" r:id="rId42"/>
  </p:sldIdLst>
  <p:sldSz cx="12192000" cy="6858000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716" autoAdjust="0"/>
  </p:normalViewPr>
  <p:slideViewPr>
    <p:cSldViewPr snapToGrid="0">
      <p:cViewPr varScale="1">
        <p:scale>
          <a:sx n="50" d="100"/>
          <a:sy n="50" d="100"/>
        </p:scale>
        <p:origin x="-758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B9B62B2-171A-43AA-B90A-9AA59BC256E1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IN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IN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185B867-ADAF-4ED3-9DFC-C4F05432C10A}" type="slidenum">
              <a:rPr lang="en-IN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CB07459-8C9F-4EC9-827F-60927E20A370}" type="slidenum">
              <a:rPr lang="en-IN" altLang="en-US"/>
              <a:pPr/>
              <a:t>1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FBF067C-1269-4619-993A-CAF31B511613}" type="slidenum">
              <a:rPr lang="en-IN" altLang="en-US"/>
              <a:pPr/>
              <a:t>17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5EC914C-48DF-4C81-BC40-573E349CC8BC}" type="slidenum">
              <a:rPr lang="en-IN" altLang="en-US"/>
              <a:pPr/>
              <a:t>18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612D48B-5B9E-4588-8D69-CF067A2FC4D5}" type="slidenum">
              <a:rPr lang="en-IN" altLang="en-US"/>
              <a:pPr/>
              <a:t>19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9AE12E1-73DB-4228-942E-563EF1EB45AC}" type="slidenum">
              <a:rPr lang="en-IN" altLang="en-US"/>
              <a:pPr/>
              <a:t>20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10F9557-B444-4FCF-9897-DA0B02BA471F}" type="slidenum">
              <a:rPr lang="en-IN" altLang="en-US"/>
              <a:pPr/>
              <a:t>21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7593936-7DF6-4A20-BFB2-C3429DCC21E0}" type="slidenum">
              <a:rPr lang="en-IN" altLang="en-US"/>
              <a:pPr/>
              <a:t>22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14C91A7-B70A-4C4B-856A-76E4B27F195A}" type="slidenum">
              <a:rPr lang="en-IN" altLang="en-US"/>
              <a:pPr/>
              <a:t>23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62D1E45-29AE-4B99-A948-D6CFBDD1A575}" type="slidenum">
              <a:rPr lang="en-IN" altLang="en-US"/>
              <a:pPr/>
              <a:t>24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74A97AA-184C-4D11-85C5-5857D6E8DE71}" type="slidenum">
              <a:rPr lang="en-IN" altLang="en-US"/>
              <a:pPr/>
              <a:t>25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BF11028-8444-40C6-AA7F-A9D1FA1AC426}" type="slidenum">
              <a:rPr lang="en-IN" altLang="en-US"/>
              <a:pPr/>
              <a:t>26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D5F368F-23AE-4700-B7D9-C65AD54CB17C}" type="slidenum">
              <a:rPr lang="en-IN" altLang="en-US"/>
              <a:pPr/>
              <a:t>2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B222741-A696-4E28-AD82-EBB7E2A8B043}" type="slidenum">
              <a:rPr lang="en-IN" altLang="en-US"/>
              <a:pPr/>
              <a:t>27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A60D55F-28B5-40EF-9134-59481DCFAFE7}" type="slidenum">
              <a:rPr lang="en-IN" altLang="en-US"/>
              <a:pPr/>
              <a:t>28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62F5D8C-1385-4801-862D-00A6B52C1ADE}" type="slidenum">
              <a:rPr lang="en-IN" altLang="en-US"/>
              <a:pPr/>
              <a:t>29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722AD95-AAC7-41D8-8328-DBCEC30AB6E0}" type="slidenum">
              <a:rPr lang="en-IN" altLang="en-US"/>
              <a:pPr/>
              <a:t>30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EE3DB6C-96E6-4FF8-A7AF-DB9ACB41EE02}" type="slidenum">
              <a:rPr lang="en-IN" altLang="en-US"/>
              <a:pPr/>
              <a:t>31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22C8662-AEDB-422C-AE26-01AA9C991D38}" type="slidenum">
              <a:rPr lang="en-IN" altLang="en-US"/>
              <a:pPr/>
              <a:t>32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74BC9F7-18C2-449F-90BB-2D35F7275BA5}" type="slidenum">
              <a:rPr lang="en-IN" altLang="en-US"/>
              <a:pPr/>
              <a:t>33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CAF8F5A-BA74-4EC8-A336-35E70A489D4F}" type="slidenum">
              <a:rPr lang="en-IN" altLang="en-US"/>
              <a:pPr/>
              <a:t>34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B02FF9C-874F-4C00-B033-57A3CA174EC6}" type="slidenum">
              <a:rPr lang="en-IN" altLang="en-US"/>
              <a:pPr/>
              <a:t>35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5443633-5361-4604-8E1F-9256A2569D79}" type="slidenum">
              <a:rPr lang="en-IN" altLang="en-US"/>
              <a:pPr/>
              <a:t>36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The Agency Data Operator Uploads the Beneficiary  </a:t>
            </a:r>
            <a:endParaRPr lang="en-IN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7335AD2-3883-4F5F-9588-B79EAC47A4C6}" type="slidenum">
              <a:rPr lang="en-IN" altLang="en-US"/>
              <a:pPr/>
              <a:t>3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AD619D-E51A-4B8D-92F6-24C91A10EEC7}" type="slidenum">
              <a:rPr lang="en-IN" altLang="en-US"/>
              <a:pPr/>
              <a:t>37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D463EB5-E774-4F25-8F38-389784CC644D}" type="slidenum">
              <a:rPr lang="en-IN" altLang="en-US"/>
              <a:pPr/>
              <a:t>38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61637B1-2FE1-4790-A246-D95FC233B93E}" type="slidenum">
              <a:rPr lang="en-IN" altLang="en-US"/>
              <a:pPr/>
              <a:t>39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F497E4A-A8B7-42B7-8EC0-7113308FFC68}" type="slidenum">
              <a:rPr lang="en-IN" altLang="en-US"/>
              <a:pPr/>
              <a:t>40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166CF01-7E28-415F-88CC-50FE5778F2C8}" type="slidenum">
              <a:rPr lang="en-IN" altLang="en-US"/>
              <a:pPr/>
              <a:t>41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B476B92-576F-48E5-BE63-2A3F9849F455}" type="slidenum">
              <a:rPr lang="en-IN" altLang="en-US"/>
              <a:pPr/>
              <a:t>4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E634A5B-EDAA-464A-B70F-9BA22263A233}" type="slidenum">
              <a:rPr lang="en-IN" altLang="en-US"/>
              <a:pPr/>
              <a:t>5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5670FC2-FCC1-4FA8-8E71-3D5509ADDF02}" type="slidenum">
              <a:rPr lang="en-IN" altLang="en-US"/>
              <a:pPr/>
              <a:t>6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29F8E63-86A6-475B-93A9-27A83D5B6AAB}" type="slidenum">
              <a:rPr lang="en-IN" altLang="en-US"/>
              <a:pPr/>
              <a:t>14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BD70FB2-B97D-4023-9C7C-48EBD5CA4398}" type="slidenum">
              <a:rPr lang="en-IN" altLang="en-US"/>
              <a:pPr/>
              <a:t>15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EBF7B9A-B320-4E88-A897-1E9D7EF84143}" type="slidenum">
              <a:rPr lang="en-IN" altLang="en-US"/>
              <a:pPr/>
              <a:t>16</a:t>
            </a:fld>
            <a:endParaRPr lang="en-I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0" y="-7938"/>
            <a:ext cx="12192000" cy="6865938"/>
            <a:chOff x="0" y="-8467"/>
            <a:chExt cx="12192000" cy="6866467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8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12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/>
            <p:cNvSpPr/>
            <p:nvPr/>
          </p:nvSpPr>
          <p:spPr>
            <a:xfrm rot="10800000">
              <a:off x="0" y="-528"/>
              <a:ext cx="84296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95185-7560-48CD-9AF1-EEF9A383FB96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228D9-DC17-416F-9840-6746D733E2CF}" type="slidenum">
              <a:rPr lang="en-IN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6D580-BC8B-44AF-ABB6-9B9C398E3A7C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B74238-F482-457D-8284-F06B153E8D50}" type="slidenum">
              <a:rPr lang="en-IN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41338" y="79057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8000" smtClean="0">
                <a:solidFill>
                  <a:srgbClr val="C0E474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893175" y="28860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8000" smtClean="0">
                <a:solidFill>
                  <a:srgbClr val="C0E474"/>
                </a:solidFill>
                <a:latin typeface="Arial" panose="020B0604020202020204" pitchFamily="34" charset="0"/>
              </a:rPr>
              <a:t>”</a:t>
            </a:r>
            <a:endParaRPr lang="en-US" smtClean="0">
              <a:solidFill>
                <a:srgbClr val="C0E474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2A7A7-434C-4AF9-BB33-4EEE97728547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27B3336D-AFB8-4B66-9F7E-5F13ACF37F10}" type="slidenum">
              <a:rPr lang="en-IN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634D1-379D-4C52-8B11-615ADE02AC46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56FA1C-AA0D-41B9-B172-3B8D22A7CE72}" type="slidenum">
              <a:rPr lang="en-IN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41338" y="79057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8000" smtClean="0">
                <a:solidFill>
                  <a:srgbClr val="C0E474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893175" y="28860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sz="8000" smtClean="0">
                <a:solidFill>
                  <a:srgbClr val="C0E474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28E97-5336-43D1-8837-35030614F568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41FCB838-04B5-47EA-A11E-E760FEFA09E6}" type="slidenum">
              <a:rPr lang="en-IN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059A1-423C-4D35-8DF2-37E9520C9DB4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A3CF4E41-6FC1-4A1B-B11F-A879467BED74}" type="slidenum">
              <a:rPr lang="en-IN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59909-8EBB-4408-B43A-4BE5BED38525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F07BC-B198-4762-8BCF-BDAAC6DC648B}" type="slidenum">
              <a:rPr lang="en-IN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E50CE-A019-48CA-A900-3748CE7775E1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040AEE-ABA9-40D5-9290-990B63A7BB99}" type="slidenum">
              <a:rPr lang="en-IN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92D00-82A9-4D83-9CF4-C9E6D85C5571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68EEBE-A0DC-49E6-81FA-F2C3D1FCBBB0}" type="slidenum">
              <a:rPr lang="en-IN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256AC-2533-4D80-B700-7C5AE66AA980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F1B662-F1BE-47DD-80D1-92F3C0C0898D}" type="slidenum">
              <a:rPr lang="en-IN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F9BB1-56B6-4013-809F-8A219D026D32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927C03-192D-4991-BE4C-4928A82A2C55}" type="slidenum">
              <a:rPr lang="en-IN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C599E-01B3-435B-9BFA-CE3CBB761E9E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1F00B-003B-41A9-8E16-040EB29FE8DB}" type="slidenum">
              <a:rPr lang="en-IN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F7914-40D1-4031-BA1C-FF92583245BF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F44316-FD55-48FD-BD91-AF1F82A3FFF2}" type="slidenum">
              <a:rPr lang="en-IN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D8D1D-75A7-417C-BFE0-A6CDB6476DFC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37870-B6CA-4441-9C01-9B9BF7010009}" type="slidenum">
              <a:rPr lang="en-IN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E582F-F85D-427F-B75D-C7E080811474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19B73-428E-4461-A9CA-D54668D291CF}" type="slidenum">
              <a:rPr lang="en-IN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02ED1-6970-423F-83AB-5CE53A44380C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645564-033C-4EE6-BE7C-3F650E46F36E}" type="slidenum">
              <a:rPr lang="en-IN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-7938"/>
            <a:ext cx="12192000" cy="686593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2981"/>
              <a:ext cx="44926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77863" y="609600"/>
            <a:ext cx="8596312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863" y="2160588"/>
            <a:ext cx="8596312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606F5E9-C889-45B5-90B7-A6429E628A32}" type="datetimeFigureOut">
              <a:rPr lang="en-IN"/>
              <a:pPr>
                <a:defRPr/>
              </a:pPr>
              <a:t>11-10-2017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863" y="6042025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9963" y="6042025"/>
            <a:ext cx="68421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DD5C50B-BAE2-401E-B2E1-02AF85DE9FB5}" type="slidenum">
              <a:rPr lang="en-IN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50" r:id="rId11"/>
    <p:sldLayoutId id="2147483745" r:id="rId12"/>
    <p:sldLayoutId id="2147483751" r:id="rId13"/>
    <p:sldLayoutId id="2147483746" r:id="rId14"/>
    <p:sldLayoutId id="2147483747" r:id="rId15"/>
    <p:sldLayoutId id="2147483748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7408863" cy="1358900"/>
          </a:xfrm>
        </p:spPr>
        <p:txBody>
          <a:bodyPr/>
          <a:lstStyle/>
          <a:p>
            <a:pPr eaLnBrk="1" hangingPunct="1"/>
            <a:r>
              <a:rPr lang="en-US" altLang="en-US" sz="4000" smtClean="0"/>
              <a:t>DBT Payment through PFMS</a:t>
            </a:r>
            <a:endParaRPr lang="en-IN" altLang="en-US" sz="4000" smtClean="0"/>
          </a:p>
        </p:txBody>
      </p:sp>
      <p:sp>
        <p:nvSpPr>
          <p:cNvPr id="3075" name="Subtitle 3"/>
          <p:cNvSpPr>
            <a:spLocks noGrp="1"/>
          </p:cNvSpPr>
          <p:nvPr>
            <p:ph type="subTitle" idx="1"/>
          </p:nvPr>
        </p:nvSpPr>
        <p:spPr>
          <a:xfrm>
            <a:off x="1506538" y="3457575"/>
            <a:ext cx="7767637" cy="1851025"/>
          </a:xfrm>
        </p:spPr>
        <p:txBody>
          <a:bodyPr rtlCol="0">
            <a:normAutofit lnSpcReduction="10000"/>
          </a:bodyPr>
          <a:lstStyle/>
          <a:p>
            <a:pPr algn="ctr" defTabSz="914400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Wingdings 3" charset="2"/>
              <a:buNone/>
              <a:defRPr/>
            </a:pP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Calibri"/>
              </a:rPr>
              <a:t>PFMS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Calibri"/>
              </a:rPr>
              <a:t>Project Cell</a:t>
            </a:r>
          </a:p>
          <a:p>
            <a:pPr algn="ctr" defTabSz="914400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Wingdings 3" charset="2"/>
              <a:buNone/>
              <a:defRPr/>
            </a:pP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libri"/>
              </a:rPr>
              <a:t>Controller General of Accounts</a:t>
            </a:r>
          </a:p>
          <a:p>
            <a:pPr algn="ctr" defTabSz="914400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Wingdings 3" charset="2"/>
              <a:buNone/>
              <a:defRPr/>
            </a:pP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Calibri"/>
              </a:rPr>
              <a:t>Ministry of Finance</a:t>
            </a:r>
          </a:p>
          <a:p>
            <a:pPr algn="ctr" defTabSz="914400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Wingdings 3" charset="2"/>
              <a:buNone/>
              <a:defRPr/>
            </a:pP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Calibri"/>
              </a:rPr>
              <a:t>Government of India</a:t>
            </a:r>
          </a:p>
          <a:p>
            <a:pPr algn="ctr" defTabSz="914400" eaLnBrk="1" fontAlgn="auto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Wingdings 3" charset="2"/>
              <a:buNone/>
              <a:defRPr/>
            </a:pP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Calibri"/>
              </a:rPr>
              <a:t>New Delhi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endParaRPr lang="en-I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613" y="222250"/>
            <a:ext cx="8945562" cy="82073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IN" altLang="en-US" dirty="0"/>
              <a:t>Add Opening </a:t>
            </a:r>
            <a:r>
              <a:rPr lang="en-IN" altLang="en-US" dirty="0" smtClean="0"/>
              <a:t>Balance by Agency </a:t>
            </a:r>
            <a:r>
              <a:rPr lang="en-IN" altLang="en-US" dirty="0" err="1" smtClean="0"/>
              <a:t>Admn</a:t>
            </a:r>
            <a:r>
              <a:rPr lang="en-IN" altLang="en-US" dirty="0"/>
              <a:t> </a:t>
            </a:r>
            <a:r>
              <a:rPr lang="en-IN" altLang="en-US" dirty="0" smtClean="0"/>
              <a:t>user </a:t>
            </a:r>
            <a:endParaRPr lang="en-US" dirty="0"/>
          </a:p>
        </p:txBody>
      </p:sp>
      <p:pic>
        <p:nvPicPr>
          <p:cNvPr id="2150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8613" y="1208088"/>
            <a:ext cx="9109075" cy="51228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Add Opening Balance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677863" y="1430338"/>
            <a:ext cx="8596312" cy="4611687"/>
          </a:xfrm>
        </p:spPr>
        <p:txBody>
          <a:bodyPr/>
          <a:lstStyle/>
          <a:p>
            <a:pPr algn="just" eaLnBrk="1" hangingPunct="1">
              <a:buFont typeface="Wingdings" pitchFamily="2" charset="2"/>
              <a:buChar char="v"/>
            </a:pPr>
            <a:r>
              <a:rPr lang="en-IN" altLang="en-US" sz="2800" smtClean="0"/>
              <a:t>Opening Balance can also be added by Agency Data operator/Maker user and Approved by Data Approver/Checker User.</a:t>
            </a:r>
          </a:p>
          <a:p>
            <a:pPr algn="just" eaLnBrk="1" hangingPunct="1">
              <a:buFont typeface="Wingdings" pitchFamily="2" charset="2"/>
              <a:buChar char="v"/>
            </a:pPr>
            <a:r>
              <a:rPr lang="en-IN" altLang="en-US" sz="2800" smtClean="0"/>
              <a:t> Once Submitted by “Maker” User the Opening balance needs to be Approved by Agency “Checker” User. </a:t>
            </a:r>
          </a:p>
          <a:p>
            <a:pPr algn="just" eaLnBrk="1" hangingPunct="1">
              <a:buFont typeface="Wingdings" pitchFamily="2" charset="2"/>
              <a:buChar char="v"/>
            </a:pPr>
            <a:r>
              <a:rPr lang="en-IN" altLang="en-US" sz="2800" smtClean="0"/>
              <a:t> Agency Admn User  can ADD and Approve Opening Balances, while Maker needs to Add &amp; Checker to Approve the Submitted Balance</a:t>
            </a:r>
          </a:p>
          <a:p>
            <a:pPr eaLnBrk="1" hangingPunct="1"/>
            <a:endParaRPr lang="en-US" alt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363538" y="222250"/>
            <a:ext cx="8440737" cy="833438"/>
          </a:xfrm>
        </p:spPr>
        <p:txBody>
          <a:bodyPr/>
          <a:lstStyle/>
          <a:p>
            <a:pPr eaLnBrk="1" hangingPunct="1"/>
            <a:r>
              <a:rPr lang="en-IN" altLang="en-US" smtClean="0"/>
              <a:t>Add Opening Balance by Agency Admin</a:t>
            </a:r>
            <a:endParaRPr lang="en-US" altLang="en-US" smtClean="0"/>
          </a:p>
        </p:txBody>
      </p:sp>
      <p:pic>
        <p:nvPicPr>
          <p:cNvPr id="23555" name="Picture 2" descr="D:\PFC\FireShot Screen Capture #074 - 'Manage Opening Balance' - pfms_nic_in_ImplementingAgency_FundsIncome_ManageOpeningBalance_aspx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6063" y="1360488"/>
            <a:ext cx="8651875" cy="52276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677863" y="0"/>
            <a:ext cx="8596312" cy="1930400"/>
          </a:xfrm>
        </p:spPr>
        <p:txBody>
          <a:bodyPr/>
          <a:lstStyle/>
          <a:p>
            <a:pPr eaLnBrk="1" hangingPunct="1"/>
            <a:r>
              <a:rPr lang="en-IN" altLang="en-US" smtClean="0"/>
              <a:t>Master&gt;Beneficiary Mgmt&gt; Upload Beneficiary Data ( By Maker/Operator)</a:t>
            </a: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4787900" y="3244850"/>
            <a:ext cx="2616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IN" altLang="en-US"/>
              <a:t>Upload Beneficiary Data&gt; </a:t>
            </a:r>
          </a:p>
        </p:txBody>
      </p:sp>
      <p:pic>
        <p:nvPicPr>
          <p:cNvPr id="24580" name="Picture 3" descr="C:\Users\mohit.k.CPSMSDEV\Desktop\CGA\PPT &amp; Training\_DBT-Payments-From Different Sources\_done\Untitl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14450"/>
            <a:ext cx="12192000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677863" y="115888"/>
            <a:ext cx="8596312" cy="952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smtClean="0"/>
              <a:t>Upload Beneficiary Data – Download Template (Maker)</a:t>
            </a:r>
            <a:endParaRPr lang="en-IN" sz="3200" dirty="0" smtClean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25604" name="Picture 6" descr="C:\Users\mohit.k.CPSMSDEV\Desktop\_DBT-Payments-From Different Sources\_done\FireShot Screen Capture #557 - 'Excel Upload Data' - pfms_nic_in_GXLUpload_ExcelUploadData_aspx_activityType=uV5MARO8w0A=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23963"/>
            <a:ext cx="12192000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Standard Excel Template - Fields</a:t>
            </a:r>
            <a:endParaRPr lang="en-IN" altLang="en-US" smtClean="0"/>
          </a:p>
        </p:txBody>
      </p:sp>
      <p:pic>
        <p:nvPicPr>
          <p:cNvPr id="27651" name="Picture 4" descr="C:\Users\mohit.k.CPSMSDEV\Desktop\_DBT-Payments-From Different Sources\_done\Untitl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85950"/>
            <a:ext cx="1219200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677863" y="115888"/>
            <a:ext cx="8596312" cy="1146175"/>
          </a:xfrm>
        </p:spPr>
        <p:txBody>
          <a:bodyPr/>
          <a:lstStyle/>
          <a:p>
            <a:pPr eaLnBrk="1" hangingPunct="1"/>
            <a:r>
              <a:rPr lang="en-US" altLang="en-US" sz="3200" smtClean="0"/>
              <a:t>Upload Beneficiary Data – Successfully Uploaded</a:t>
            </a:r>
            <a:endParaRPr lang="en-IN" altLang="en-US" sz="3200" smtClean="0"/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29700" name="Picture 5" descr="C:\Users\mohit.k.CPSMSDEV\Desktop\_DBT-Payments-From Different Sources\_done\FireShot Screen Capture #564 - 'Excel Upload Data' - 164_100_129_32_UAT_GXLUpload_ExcelUploadData_aspx_activityType=uV5MARO8w0A=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00213"/>
            <a:ext cx="12192000" cy="513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 txBox="1">
            <a:spLocks/>
          </p:cNvSpPr>
          <p:nvPr/>
        </p:nvSpPr>
        <p:spPr bwMode="auto">
          <a:xfrm>
            <a:off x="0" y="-6350"/>
            <a:ext cx="1219200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hangingPunct="1">
              <a:lnSpc>
                <a:spcPct val="90000"/>
              </a:lnSpc>
            </a:pPr>
            <a:r>
              <a:rPr lang="en-US" altLang="en-US" sz="3600">
                <a:latin typeface="Trebuchet MS" pitchFamily="34" charset="0"/>
              </a:rPr>
              <a:t>Upload Beneficiary Data – Successfully Processed</a:t>
            </a:r>
            <a:endParaRPr lang="en-IN" altLang="en-US" sz="3600">
              <a:latin typeface="Trebuchet MS" pitchFamily="34" charset="0"/>
            </a:endParaRPr>
          </a:p>
        </p:txBody>
      </p:sp>
      <p:pic>
        <p:nvPicPr>
          <p:cNvPr id="3174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49300"/>
            <a:ext cx="12192000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949325"/>
          </a:xfrm>
        </p:spPr>
        <p:txBody>
          <a:bodyPr/>
          <a:lstStyle/>
          <a:p>
            <a:pPr eaLnBrk="1" hangingPunct="1"/>
            <a:r>
              <a:rPr lang="en-US" altLang="en-US" smtClean="0"/>
              <a:t>Edit Beneficiary Data (Maker)</a:t>
            </a:r>
            <a:endParaRPr lang="en-IN" altLang="en-US" smtClean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09750"/>
            <a:ext cx="12192000" cy="423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Edit Beneficiary Data</a:t>
            </a:r>
            <a:endParaRPr lang="en-IN" altLang="en-US" smtClean="0"/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35844" name="Picture 2" descr="C:\Users\mohit.k.CPSMSDEV\Desktop\_DBT-Payments-From Different Sources\_done\EDITBeneficary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46175"/>
            <a:ext cx="12192000" cy="677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ctrTitle"/>
          </p:nvPr>
        </p:nvSpPr>
        <p:spPr>
          <a:xfrm>
            <a:off x="1524000" y="93663"/>
            <a:ext cx="7515225" cy="633412"/>
          </a:xfrm>
        </p:spPr>
        <p:txBody>
          <a:bodyPr/>
          <a:lstStyle/>
          <a:p>
            <a:pPr eaLnBrk="1" hangingPunct="1"/>
            <a:r>
              <a:rPr lang="en-US" altLang="en-US" smtClean="0"/>
              <a:t>Pre-requisites</a:t>
            </a:r>
            <a:endParaRPr lang="en-IN" altLang="en-US" smtClean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1524000" y="727075"/>
            <a:ext cx="9144000" cy="5194300"/>
          </a:xfrm>
        </p:spPr>
        <p:txBody>
          <a:bodyPr rtlCol="0">
            <a:normAutofit/>
          </a:bodyPr>
          <a:lstStyle/>
          <a:p>
            <a:pPr marL="342900" indent="-342900" algn="l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IN" sz="2400" dirty="0" smtClean="0"/>
          </a:p>
          <a:p>
            <a:pPr marL="342900" indent="-342900" algn="l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IN" sz="2400" dirty="0" smtClean="0"/>
              <a:t>Scheme is created/available on PFMS portal</a:t>
            </a:r>
          </a:p>
          <a:p>
            <a:pPr marL="342900" indent="-342900" algn="l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IN" sz="2400" dirty="0" smtClean="0"/>
              <a:t>Hierarchy, Components, and other types of mapping to be completed</a:t>
            </a:r>
          </a:p>
          <a:p>
            <a:pPr marL="342900" indent="-342900" algn="l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IN" sz="2400" dirty="0" smtClean="0"/>
              <a:t>Agency to make DBT payment is registered and mapped with the scheme</a:t>
            </a:r>
          </a:p>
          <a:p>
            <a:pPr marL="342900" indent="-342900" algn="l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IN" sz="2400" dirty="0" smtClean="0"/>
              <a:t>Creation of “Maker” and “Checker” type Users</a:t>
            </a:r>
          </a:p>
          <a:p>
            <a:pPr marL="342900" indent="-342900" algn="l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IN" sz="2400" dirty="0" smtClean="0"/>
              <a:t>Bank account is activated for payment through PPA/DSC</a:t>
            </a:r>
          </a:p>
          <a:p>
            <a:pPr marL="342900" indent="-342900" algn="l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IN" sz="2400" dirty="0" smtClean="0"/>
              <a:t>Ensure adequate balance in the bank account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endParaRPr lang="en-IN" sz="2400" dirty="0" smtClean="0"/>
          </a:p>
          <a:p>
            <a:pPr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endParaRPr lang="en-I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677863" y="296863"/>
            <a:ext cx="8596312" cy="771525"/>
          </a:xfrm>
        </p:spPr>
        <p:txBody>
          <a:bodyPr/>
          <a:lstStyle/>
          <a:p>
            <a:pPr eaLnBrk="1" hangingPunct="1"/>
            <a:r>
              <a:rPr lang="en-US" altLang="en-US" smtClean="0"/>
              <a:t>Edit Beneficiary – Update Beneficiary</a:t>
            </a:r>
            <a:endParaRPr lang="en-IN" altLang="en-US" smtClean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37892" name="Picture 5" descr="C:\Users\mohit.k.CPSMSDEV\Desktop\_DBT-Payments-From Different Sources\_done\FireShot Screen Capture #568 - 'UpdateBenificiary' - 164_100_129_32_UAT_BenificaryManagement_AddUpdateBenifeciary_aspx_QtrId=2CtMw58e_Xg=&amp;QtrStatus=1TBg5YCst7k=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60425"/>
            <a:ext cx="12192000" cy="570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Masters&gt;Beneficiary Mgmt.&gt;Approve Beneficiary</a:t>
            </a:r>
            <a:endParaRPr lang="en-IN" altLang="en-US" smtClean="0"/>
          </a:p>
        </p:txBody>
      </p:sp>
      <p:pic>
        <p:nvPicPr>
          <p:cNvPr id="3993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888" y="1776413"/>
            <a:ext cx="121920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677863" y="244475"/>
            <a:ext cx="8596312" cy="8763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Edit Beneficiary Data-Approval (Checker)</a:t>
            </a:r>
            <a:endParaRPr lang="en-IN" dirty="0" smtClean="0"/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41988" name="Picture 2" descr="C:\Users\mohit.k.CPSMSDEV\Desktop\_DBT-Payments-From Different Sources\_done\FireShot Screen Capture #567 - 'Beneficiary Approval' - 164_100_129_32_UAT_BenificaryManagement_BenificiaryApproval_aspx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50888"/>
            <a:ext cx="12192000" cy="593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677863" y="177800"/>
            <a:ext cx="8596312" cy="1752600"/>
          </a:xfrm>
        </p:spPr>
        <p:txBody>
          <a:bodyPr/>
          <a:lstStyle/>
          <a:p>
            <a:pPr eaLnBrk="1" hangingPunct="1"/>
            <a:r>
              <a:rPr lang="en-US" altLang="en-US" smtClean="0"/>
              <a:t>Manage Beneficiaries</a:t>
            </a:r>
            <a:endParaRPr lang="en-IN" altLang="en-US" smtClean="0"/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44036" name="Picture 2" descr="C:\Users\mohit.k.CPSMSDEV\Desktop\_DBT-Payments-From Different Sources\_done\NDMA\FireShot Screen Capture #591 - '' - pfms_nic_in_BenificaryManagement_BenificarySearch_aspx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77875"/>
            <a:ext cx="12192000" cy="665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E-Payment &gt;&gt;Initiate Payment</a:t>
            </a:r>
            <a:endParaRPr lang="en-IN" altLang="en-US" smtClean="0"/>
          </a:p>
        </p:txBody>
      </p:sp>
      <p:pic>
        <p:nvPicPr>
          <p:cNvPr id="4608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81138"/>
            <a:ext cx="121920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677863" y="219075"/>
            <a:ext cx="8596312" cy="627063"/>
          </a:xfrm>
        </p:spPr>
        <p:txBody>
          <a:bodyPr/>
          <a:lstStyle/>
          <a:p>
            <a:pPr eaLnBrk="1" hangingPunct="1"/>
            <a:r>
              <a:rPr lang="en-US" altLang="en-US" sz="3200" smtClean="0"/>
              <a:t>Initiate Payment – Step 1</a:t>
            </a:r>
            <a:endParaRPr lang="en-IN" altLang="en-US" sz="3200" smtClean="0"/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48132" name="Picture 5" descr="C:\Users\mohit.k.CPSMSDEV\Desktop\_DBT-Payments-From Different Sources\_done\FireShot Screen Capture #571 - 'Payment Initialization' - 164_100_129_32_UAT_PaymentProcess_PaymentProcessInitialization_aspx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09613"/>
            <a:ext cx="12192000" cy="663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677863" y="65088"/>
            <a:ext cx="8596312" cy="1279525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Initiate Payment – Step 2  Search Beneficiaries</a:t>
            </a:r>
            <a:endParaRPr lang="en-IN" altLang="en-US" sz="2800" smtClean="0"/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50180" name="Picture 5" descr="C:\Users\mohit.k.CPSMSDEV\Desktop\_DBT-Payments-From Different Sources\_done\FireShot Screen Capture #572 - 'Beneficiary Search' - 164_100_129_32_UAT_PaymentProcess_PaymentProcessBeneficiarySearch_aspx_RefNo=lFQUi7oA4tKTER7dgwTiAU2lw3BX6P2i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25488"/>
            <a:ext cx="12192000" cy="613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863" y="257175"/>
            <a:ext cx="8596312" cy="8477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/>
              <a:t>Initiate Payment – Step 3 - Verification of Payment Data</a:t>
            </a:r>
            <a:endParaRPr lang="en-IN" sz="2800" dirty="0"/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52228" name="Picture 4" descr="C:\Users\mohit.k.CPSMSDEV\Desktop\_DBT-Payments-From Different Sources\_done\FireShot Screen Capture #573 - 'Payment Verification' - 164_100_129_32_UAT_PaymentProcess_PaymentProcessVerificationData_aspx_trnsNmbr=lFQUi7oA4tKTER7dgwTiAU2lw3BX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79475"/>
            <a:ext cx="12192000" cy="644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677863" y="177800"/>
            <a:ext cx="9175750" cy="747713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Initiate Payment – Centre State Share Bifurcation</a:t>
            </a:r>
            <a:endParaRPr lang="en-IN" altLang="en-US" sz="2800" smtClean="0"/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54276" name="Picture 5" descr="C:\Users\mohit.k.CPSMSDEV\Desktop\_DBT-Payments-From Different Sources\_done\FireShot Screen Capture #574 - 'Beneficiary Details After Approval' - 164_100_129_32_UAT_PaymentProcess_PaymentProcessDetailsAfterApproval_aspx_RefNo=lFQUi7oA4tKT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5513"/>
            <a:ext cx="12192000" cy="63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>
          <a:xfrm>
            <a:off x="677863" y="0"/>
            <a:ext cx="8596312" cy="568325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Initiate Payment – Draft Payment Voucher</a:t>
            </a:r>
            <a:endParaRPr lang="en-IN" altLang="en-US" sz="2800" smtClean="0"/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56324" name="Picture 6" descr="C:\Users\mohit.k.CPSMSDEV\Desktop\_DBT-Payments-From Different Sources\_done\FireShot Screen Capture #575 - 'Beneficiary Details After Approval' - 164_100_129_32_UAT_PaymentProcess_PaymentProcessDetailsAfterApproval_aspx_RefNo=lFQUi7oA4tKT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538" y="568325"/>
            <a:ext cx="12192000" cy="602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677863" y="0"/>
            <a:ext cx="8596312" cy="720725"/>
          </a:xfrm>
        </p:spPr>
        <p:txBody>
          <a:bodyPr/>
          <a:lstStyle/>
          <a:p>
            <a:pPr eaLnBrk="1" hangingPunct="1"/>
            <a:r>
              <a:rPr lang="en-US" altLang="en-US" sz="3200" smtClean="0"/>
              <a:t>PFMS Home Page (Login as Agency ADMIN)</a:t>
            </a:r>
            <a:endParaRPr lang="en-IN" altLang="en-US" sz="3200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10244" name="Picture 5" descr="C:\Users\mohit.k.CPSMSDEV\Desktop\CGA\PPT &amp; Training\_DBT-Payments-From Different Sources\_done\FireShot Screen Capture #556 - 'Central Plan Scheme Monitoring System [CPSMS]' - pfms_nic_in_Users_LoginDetails_Login_aspx_ReturnUrl=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20725"/>
            <a:ext cx="12192000" cy="656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677863" y="188913"/>
            <a:ext cx="8596312" cy="60325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Initiate Payment – Details Payment Voucher (Draft)</a:t>
            </a:r>
            <a:endParaRPr lang="en-IN" altLang="en-US" sz="2800" smtClean="0"/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58372" name="Picture 5" descr="C:\Users\mohit.k.CPSMSDEV\Desktop\_DBT-Payments-From Different Sources\_done\FireShot Screen Capture #576 - 'Beneficiary Details After Approval' - 164_100_129_32_UAT_PaymentProcess_PaymentProcessDetailsAfterApproval_aspx_RefNo=lFQUi7oA4tKT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4363"/>
            <a:ext cx="12028488" cy="706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Approve Payment</a:t>
            </a:r>
            <a:endParaRPr lang="en-IN" altLang="en-US" smtClean="0"/>
          </a:p>
        </p:txBody>
      </p:sp>
      <p:sp>
        <p:nvSpPr>
          <p:cNvPr id="604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19275"/>
            <a:ext cx="12192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Approve Payment</a:t>
            </a:r>
            <a:endParaRPr lang="en-IN" altLang="en-US" smtClean="0"/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62468" name="Picture 4" descr="C:\Users\mohit.k.CPSMSDEV\Desktop\_DBT-Payments-From Different Sources\_done\FireShot Screen Capture #577 - 'Payment Approval' - 164_100_129_32_UAT_paymentprocess_PaymentApproval_aspx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70000"/>
            <a:ext cx="12192000" cy="614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>
          <a:xfrm>
            <a:off x="677863" y="150813"/>
            <a:ext cx="8596312" cy="663575"/>
          </a:xfrm>
        </p:spPr>
        <p:txBody>
          <a:bodyPr/>
          <a:lstStyle/>
          <a:p>
            <a:pPr eaLnBrk="1" hangingPunct="1"/>
            <a:r>
              <a:rPr lang="en-US" altLang="en-US" smtClean="0"/>
              <a:t>Approve Payment – Show Beneficiaries</a:t>
            </a:r>
            <a:endParaRPr lang="en-IN" altLang="en-US" smtClean="0"/>
          </a:p>
        </p:txBody>
      </p:sp>
      <p:sp>
        <p:nvSpPr>
          <p:cNvPr id="645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64516" name="Picture 4" descr="C:\Users\mohit.k.CPSMSDEV\Desktop\_DBT-Payments-From Different Sources\_done\FireShot Screen Capture #578 - '' - 164_100_129_32_UAT_paymentprocess_PaymentVoucherView_aspx_Id=lFQUi7oA4tKTER7dgwTiAU2lw3BX6P2i&amp;Schemeid=2gUTwj2tULU=&amp;Cid=mQN+KY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9538" y="814388"/>
            <a:ext cx="12192001" cy="657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>
          <a:xfrm>
            <a:off x="677863" y="136525"/>
            <a:ext cx="8596312" cy="723900"/>
          </a:xfrm>
        </p:spPr>
        <p:txBody>
          <a:bodyPr/>
          <a:lstStyle/>
          <a:p>
            <a:pPr eaLnBrk="1" hangingPunct="1"/>
            <a:r>
              <a:rPr lang="en-US" altLang="en-US" smtClean="0"/>
              <a:t>Approve Payments</a:t>
            </a:r>
            <a:endParaRPr lang="en-IN" altLang="en-US" smtClean="0"/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66564" name="Picture 4" descr="C:\Users\mohit.k.CPSMSDEV\Desktop\_DBT-Payments-From Different Sources\_done\FireShot Screen Capture #579 - '' - 164_100_129_32_UAT_paymentprocess_PaymentVoucherView_aspx_Id=lFQUi7oA4tKTER7dgwTiAU2lw3BX6P2i&amp;Schemeid=2gUTwj2tULU=&amp;Cid=mQN+KY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69938"/>
            <a:ext cx="12192000" cy="608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831850"/>
          </a:xfrm>
        </p:spPr>
        <p:txBody>
          <a:bodyPr/>
          <a:lstStyle/>
          <a:p>
            <a:pPr eaLnBrk="1" hangingPunct="1"/>
            <a:r>
              <a:rPr lang="en-US" altLang="en-US" smtClean="0"/>
              <a:t>Print Payment Advice</a:t>
            </a:r>
            <a:endParaRPr lang="en-IN" altLang="en-US" smtClean="0"/>
          </a:p>
        </p:txBody>
      </p:sp>
      <p:sp>
        <p:nvSpPr>
          <p:cNvPr id="686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0" y="1633538"/>
            <a:ext cx="12192000" cy="440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Details of Payment Voucher</a:t>
            </a:r>
            <a:endParaRPr lang="en-IN" altLang="en-US" smtClean="0"/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70660" name="Picture 4" descr="C:\Users\mohit.k.CPSMSDEV\Desktop\FireShot Screen Capture #582 - '' - pfms_nic_in_ImplementingAgency_BenifeciaryEPayment_BeneficiaryEPaymentAdvice_aspx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70000"/>
            <a:ext cx="12192000" cy="617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Details of Payment Voucher</a:t>
            </a:r>
            <a:endParaRPr lang="en-IN" altLang="en-US" smtClean="0"/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72708" name="Picture 2" descr="C:\Users\mohit.k.CPSMSDEV\Desktop\FireShot Screen Capture #583 - '' - pfms_nic_in_ImplementingAgency_BenifeciaryEPayment_BeneficiaryEPaymentAdvice_aspx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70000"/>
            <a:ext cx="12192000" cy="616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>
          <a:xfrm>
            <a:off x="677863" y="95250"/>
            <a:ext cx="8596312" cy="720725"/>
          </a:xfrm>
        </p:spPr>
        <p:txBody>
          <a:bodyPr/>
          <a:lstStyle/>
          <a:p>
            <a:pPr eaLnBrk="1" hangingPunct="1"/>
            <a:r>
              <a:rPr lang="en-US" altLang="en-US" smtClean="0"/>
              <a:t>E-Payment Transaction Status</a:t>
            </a:r>
            <a:endParaRPr lang="en-IN" altLang="en-US" smtClean="0"/>
          </a:p>
        </p:txBody>
      </p:sp>
      <p:sp>
        <p:nvSpPr>
          <p:cNvPr id="747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74756" name="Picture 3"/>
          <p:cNvPicPr>
            <a:picLocks noChangeAspect="1"/>
          </p:cNvPicPr>
          <p:nvPr/>
        </p:nvPicPr>
        <p:blipFill>
          <a:blip r:embed="rId3"/>
          <a:srcRect b="17647"/>
          <a:stretch>
            <a:fillRect/>
          </a:stretch>
        </p:blipFill>
        <p:spPr bwMode="auto">
          <a:xfrm>
            <a:off x="0" y="815975"/>
            <a:ext cx="12192000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>
          <a:xfrm>
            <a:off x="677863" y="122238"/>
            <a:ext cx="8596312" cy="819150"/>
          </a:xfrm>
        </p:spPr>
        <p:txBody>
          <a:bodyPr/>
          <a:lstStyle/>
          <a:p>
            <a:pPr eaLnBrk="1" hangingPunct="1"/>
            <a:r>
              <a:rPr lang="en-US" altLang="en-US" smtClean="0"/>
              <a:t>E-Payment Transaction Status</a:t>
            </a:r>
            <a:endParaRPr lang="en-IN" altLang="en-US" smtClean="0"/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7680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36600"/>
            <a:ext cx="12192000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0" y="14288"/>
            <a:ext cx="12192000" cy="800100"/>
          </a:xfrm>
        </p:spPr>
        <p:txBody>
          <a:bodyPr/>
          <a:lstStyle/>
          <a:p>
            <a:pPr eaLnBrk="1" hangingPunct="1"/>
            <a:r>
              <a:rPr lang="en-IN" altLang="en-US" sz="2800" smtClean="0"/>
              <a:t>Creation of Maker and Checker User By Agency ADMIN</a:t>
            </a: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14388"/>
            <a:ext cx="12192000" cy="576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Beneficiaries Know Your Payment</a:t>
            </a:r>
            <a:endParaRPr lang="en-IN" altLang="en-US" smtClean="0"/>
          </a:p>
        </p:txBody>
      </p:sp>
      <p:sp>
        <p:nvSpPr>
          <p:cNvPr id="788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IN" altLang="en-US" smtClean="0"/>
          </a:p>
        </p:txBody>
      </p:sp>
      <p:pic>
        <p:nvPicPr>
          <p:cNvPr id="78852" name="Picture 3"/>
          <p:cNvPicPr>
            <a:picLocks noChangeAspect="1"/>
          </p:cNvPicPr>
          <p:nvPr/>
        </p:nvPicPr>
        <p:blipFill>
          <a:blip r:embed="rId3"/>
          <a:srcRect b="40727"/>
          <a:stretch>
            <a:fillRect/>
          </a:stretch>
        </p:blipFill>
        <p:spPr bwMode="auto">
          <a:xfrm>
            <a:off x="0" y="1416050"/>
            <a:ext cx="121920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 anchor="ctr"/>
          <a:lstStyle/>
          <a:p>
            <a:pPr marL="0" indent="0" algn="ctr" eaLnBrk="1" hangingPunct="1">
              <a:buFont typeface="Arial" charset="0"/>
              <a:buNone/>
            </a:pPr>
            <a:r>
              <a:rPr lang="en-US" altLang="en-US" sz="7200" smtClean="0"/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14288"/>
            <a:ext cx="12192000" cy="671512"/>
          </a:xfrm>
        </p:spPr>
        <p:txBody>
          <a:bodyPr/>
          <a:lstStyle/>
          <a:p>
            <a:pPr eaLnBrk="1" hangingPunct="1"/>
            <a:r>
              <a:rPr lang="en-IN" altLang="en-US" sz="2800" smtClean="0"/>
              <a:t>Creation of Maker User/Data Operator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85800"/>
            <a:ext cx="121920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14288"/>
            <a:ext cx="12192000" cy="671512"/>
          </a:xfrm>
        </p:spPr>
        <p:txBody>
          <a:bodyPr/>
          <a:lstStyle/>
          <a:p>
            <a:pPr eaLnBrk="1" hangingPunct="1"/>
            <a:r>
              <a:rPr lang="en-IN" altLang="en-US" sz="2800" smtClean="0"/>
              <a:t>Creation of  Checker/Approver User by Agency ADMIN User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85800"/>
            <a:ext cx="121920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5508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/>
              <a:t>Activation of Bank Account</a:t>
            </a:r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1401" b="47044"/>
          <a:stretch>
            <a:fillRect/>
          </a:stretch>
        </p:blipFill>
        <p:spPr>
          <a:xfrm>
            <a:off x="363538" y="1160463"/>
            <a:ext cx="10047287" cy="55800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677863" y="0"/>
            <a:ext cx="8596312" cy="703263"/>
          </a:xfrm>
        </p:spPr>
        <p:txBody>
          <a:bodyPr/>
          <a:lstStyle/>
          <a:p>
            <a:pPr eaLnBrk="1" hangingPunct="1"/>
            <a:r>
              <a:rPr lang="en-US" altLang="en-US" smtClean="0"/>
              <a:t>Activation of Bank Account continued…..</a:t>
            </a:r>
          </a:p>
        </p:txBody>
      </p:sp>
      <p:pic>
        <p:nvPicPr>
          <p:cNvPr id="194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9090" b="25851"/>
          <a:stretch>
            <a:fillRect/>
          </a:stretch>
        </p:blipFill>
        <p:spPr>
          <a:xfrm>
            <a:off x="222250" y="703263"/>
            <a:ext cx="9355138" cy="60372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692150"/>
          </a:xfrm>
        </p:spPr>
        <p:txBody>
          <a:bodyPr/>
          <a:lstStyle/>
          <a:p>
            <a:pPr eaLnBrk="1" hangingPunct="1"/>
            <a:r>
              <a:rPr lang="en-US" altLang="en-US" smtClean="0"/>
              <a:t>Activation of Bank Account continued….</a:t>
            </a:r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1719" b="40527"/>
          <a:stretch>
            <a:fillRect/>
          </a:stretch>
        </p:blipFill>
        <p:spPr>
          <a:xfrm>
            <a:off x="211138" y="1301750"/>
            <a:ext cx="9764712" cy="54625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729</TotalTime>
  <Words>392</Words>
  <Application>Microsoft Office PowerPoint</Application>
  <PresentationFormat>Custom</PresentationFormat>
  <Paragraphs>92</Paragraphs>
  <Slides>41</Slides>
  <Notes>34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Facet</vt:lpstr>
      <vt:lpstr>DBT Payment through PFMS</vt:lpstr>
      <vt:lpstr>Pre-requisites</vt:lpstr>
      <vt:lpstr>PFMS Home Page (Login as Agency ADMIN)</vt:lpstr>
      <vt:lpstr>Creation of Maker and Checker User By Agency ADMIN</vt:lpstr>
      <vt:lpstr>Creation of Maker User/Data Operator</vt:lpstr>
      <vt:lpstr>Creation of  Checker/Approver User by Agency ADMIN User</vt:lpstr>
      <vt:lpstr>Activation of Bank Account</vt:lpstr>
      <vt:lpstr>Activation of Bank Account continued…..</vt:lpstr>
      <vt:lpstr>Activation of Bank Account continued….</vt:lpstr>
      <vt:lpstr>Add Opening Balance by Agency Admn user </vt:lpstr>
      <vt:lpstr>Add Opening Balance</vt:lpstr>
      <vt:lpstr>Add Opening Balance by Agency Admin</vt:lpstr>
      <vt:lpstr>Master&gt;Beneficiary Mgmt&gt; Upload Beneficiary Data ( By Maker/Operator)</vt:lpstr>
      <vt:lpstr>Upload Beneficiary Data – Download Template (Maker)</vt:lpstr>
      <vt:lpstr>Standard Excel Template - Fields</vt:lpstr>
      <vt:lpstr>Upload Beneficiary Data – Successfully Uploaded</vt:lpstr>
      <vt:lpstr>Slide 17</vt:lpstr>
      <vt:lpstr>Edit Beneficiary Data (Maker)</vt:lpstr>
      <vt:lpstr>Edit Beneficiary Data</vt:lpstr>
      <vt:lpstr>Edit Beneficiary – Update Beneficiary</vt:lpstr>
      <vt:lpstr>Masters&gt;Beneficiary Mgmt.&gt;Approve Beneficiary</vt:lpstr>
      <vt:lpstr>Edit Beneficiary Data-Approval (Checker)</vt:lpstr>
      <vt:lpstr>Manage Beneficiaries</vt:lpstr>
      <vt:lpstr>E-Payment &gt;&gt;Initiate Payment</vt:lpstr>
      <vt:lpstr>Initiate Payment – Step 1</vt:lpstr>
      <vt:lpstr>Initiate Payment – Step 2  Search Beneficiaries</vt:lpstr>
      <vt:lpstr>Initiate Payment – Step 3 - Verification of Payment Data</vt:lpstr>
      <vt:lpstr>Initiate Payment – Centre State Share Bifurcation</vt:lpstr>
      <vt:lpstr>Initiate Payment – Draft Payment Voucher</vt:lpstr>
      <vt:lpstr>Initiate Payment – Details Payment Voucher (Draft)</vt:lpstr>
      <vt:lpstr>Approve Payment</vt:lpstr>
      <vt:lpstr>Approve Payment</vt:lpstr>
      <vt:lpstr>Approve Payment – Show Beneficiaries</vt:lpstr>
      <vt:lpstr>Approve Payments</vt:lpstr>
      <vt:lpstr>Print Payment Advice</vt:lpstr>
      <vt:lpstr>Details of Payment Voucher</vt:lpstr>
      <vt:lpstr>Details of Payment Voucher</vt:lpstr>
      <vt:lpstr>E-Payment Transaction Status</vt:lpstr>
      <vt:lpstr>E-Payment Transaction Status</vt:lpstr>
      <vt:lpstr>Beneficiaries Know Your Payment</vt:lpstr>
      <vt:lpstr>Slide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NSAP Payment in CPSMS</dc:title>
  <dc:creator>Mohit Kaicker</dc:creator>
  <cp:lastModifiedBy>acer</cp:lastModifiedBy>
  <cp:revision>79</cp:revision>
  <cp:lastPrinted>2017-02-09T07:24:00Z</cp:lastPrinted>
  <dcterms:created xsi:type="dcterms:W3CDTF">2013-07-19T08:44:17Z</dcterms:created>
  <dcterms:modified xsi:type="dcterms:W3CDTF">2017-10-11T05:31:29Z</dcterms:modified>
</cp:coreProperties>
</file>