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 id="267" r:id="rId3"/>
    <p:sldId id="268" r:id="rId4"/>
    <p:sldId id="319" r:id="rId5"/>
    <p:sldId id="269" r:id="rId6"/>
    <p:sldId id="270" r:id="rId7"/>
    <p:sldId id="271" r:id="rId8"/>
    <p:sldId id="272" r:id="rId9"/>
    <p:sldId id="273" r:id="rId10"/>
    <p:sldId id="274" r:id="rId11"/>
    <p:sldId id="276" r:id="rId12"/>
    <p:sldId id="277" r:id="rId13"/>
    <p:sldId id="295" r:id="rId14"/>
    <p:sldId id="286" r:id="rId15"/>
    <p:sldId id="293" r:id="rId16"/>
    <p:sldId id="300" r:id="rId17"/>
    <p:sldId id="302" r:id="rId18"/>
    <p:sldId id="303" r:id="rId19"/>
    <p:sldId id="301" r:id="rId20"/>
    <p:sldId id="304" r:id="rId21"/>
    <p:sldId id="323" r:id="rId22"/>
    <p:sldId id="324" r:id="rId23"/>
    <p:sldId id="325" r:id="rId24"/>
    <p:sldId id="326" r:id="rId25"/>
    <p:sldId id="305" r:id="rId26"/>
    <p:sldId id="307" r:id="rId27"/>
    <p:sldId id="308" r:id="rId28"/>
    <p:sldId id="309" r:id="rId29"/>
    <p:sldId id="311" r:id="rId30"/>
    <p:sldId id="322" r:id="rId31"/>
    <p:sldId id="312" r:id="rId32"/>
    <p:sldId id="310" r:id="rId33"/>
    <p:sldId id="279" r:id="rId34"/>
    <p:sldId id="294" r:id="rId35"/>
    <p:sldId id="298" r:id="rId36"/>
    <p:sldId id="313" r:id="rId37"/>
    <p:sldId id="314" r:id="rId38"/>
    <p:sldId id="315" r:id="rId39"/>
    <p:sldId id="316" r:id="rId40"/>
    <p:sldId id="317" r:id="rId41"/>
    <p:sldId id="318" r:id="rId42"/>
    <p:sldId id="292" r:id="rId43"/>
    <p:sldId id="280" r:id="rId44"/>
    <p:sldId id="299" r:id="rId45"/>
    <p:sldId id="281" r:id="rId46"/>
    <p:sldId id="282" r:id="rId47"/>
    <p:sldId id="258" r:id="rId48"/>
    <p:sldId id="261" r:id="rId49"/>
    <p:sldId id="265" r:id="rId50"/>
    <p:sldId id="320" r:id="rId51"/>
    <p:sldId id="321" r:id="rId5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868" autoAdjust="0"/>
    <p:restoredTop sz="92795" autoAdjust="0"/>
  </p:normalViewPr>
  <p:slideViewPr>
    <p:cSldViewPr>
      <p:cViewPr>
        <p:scale>
          <a:sx n="92" d="100"/>
          <a:sy n="92" d="100"/>
        </p:scale>
        <p:origin x="-786" y="90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8C6DB2DD-2229-457F-B94A-AD3E5FD6239D}" type="datetimeFigureOut">
              <a:rPr lang="en-US" smtClean="0"/>
              <a:t>10/12/2017</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2291D931-E083-457D-B460-40E570375C51}"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C6DB2DD-2229-457F-B94A-AD3E5FD6239D}" type="datetimeFigureOut">
              <a:rPr lang="en-US" smtClean="0"/>
              <a:t>10/12/2017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91D931-E083-457D-B460-40E570375C5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C6DB2DD-2229-457F-B94A-AD3E5FD6239D}" type="datetimeFigureOut">
              <a:rPr lang="en-US" smtClean="0"/>
              <a:t>10/12/2017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91D931-E083-457D-B460-40E570375C51}"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C6DB2DD-2229-457F-B94A-AD3E5FD6239D}" type="datetimeFigureOut">
              <a:rPr lang="en-US" smtClean="0"/>
              <a:t>10/12/2017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91D931-E083-457D-B460-40E570375C51}"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8C6DB2DD-2229-457F-B94A-AD3E5FD6239D}" type="datetimeFigureOut">
              <a:rPr lang="en-US" smtClean="0"/>
              <a:t>10/12/2017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91D931-E083-457D-B460-40E570375C51}"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C6DB2DD-2229-457F-B94A-AD3E5FD6239D}" type="datetimeFigureOut">
              <a:rPr lang="en-US" smtClean="0"/>
              <a:t>10/12/2017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291D931-E083-457D-B460-40E570375C51}"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8C6DB2DD-2229-457F-B94A-AD3E5FD6239D}" type="datetimeFigureOut">
              <a:rPr lang="en-US" smtClean="0"/>
              <a:t>10/12/2017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291D931-E083-457D-B460-40E570375C51}"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8C6DB2DD-2229-457F-B94A-AD3E5FD6239D}" type="datetimeFigureOut">
              <a:rPr lang="en-US" smtClean="0"/>
              <a:t>10/12/2017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291D931-E083-457D-B460-40E570375C51}"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C6DB2DD-2229-457F-B94A-AD3E5FD6239D}" type="datetimeFigureOut">
              <a:rPr lang="en-US" smtClean="0"/>
              <a:t>10/12/2017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291D931-E083-457D-B460-40E570375C5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C6DB2DD-2229-457F-B94A-AD3E5FD6239D}" type="datetimeFigureOut">
              <a:rPr lang="en-US" smtClean="0"/>
              <a:t>10/12/2017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291D931-E083-457D-B460-40E570375C51}"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8C6DB2DD-2229-457F-B94A-AD3E5FD6239D}" type="datetimeFigureOut">
              <a:rPr lang="en-US" smtClean="0"/>
              <a:t>10/12/2017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2291D931-E083-457D-B460-40E570375C51}" type="slidenum">
              <a:rPr lang="en-US" smtClean="0"/>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8C6DB2DD-2229-457F-B94A-AD3E5FD6239D}" type="datetimeFigureOut">
              <a:rPr lang="en-US" smtClean="0"/>
              <a:t>10/12/2017</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2291D931-E083-457D-B460-40E570375C51}" type="slidenum">
              <a:rPr lang="en-US" smtClean="0"/>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hyperlink" Target="http://10.21.49.175/hfa/HFAPoA/AddUpdate_Intervention_TenableSlums.aspx?id=962c8c3364d64d81b7b9fc779d7dcbdd"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228600" y="1600200"/>
            <a:ext cx="8458200" cy="4114800"/>
          </a:xfrm>
          <a:effectLst>
            <a:glow rad="228600">
              <a:schemeClr val="accent1">
                <a:satMod val="175000"/>
                <a:alpha val="40000"/>
              </a:schemeClr>
            </a:glow>
          </a:effectLst>
        </p:spPr>
        <p:txBody>
          <a:bodyPr>
            <a:normAutofit/>
          </a:bodyPr>
          <a:lstStyle/>
          <a:p>
            <a:pPr algn="ctr">
              <a:defRPr/>
            </a:pPr>
            <a:r>
              <a:rPr lang="en-IN" altLang="en-US" sz="4000" b="1" spc="50" dirty="0">
                <a:ln w="11430"/>
                <a:solidFill>
                  <a:srgbClr val="002060"/>
                </a:solidFill>
                <a:effectLst>
                  <a:outerShdw blurRad="76200" dist="50800" dir="5400000" algn="tl" rotWithShape="0">
                    <a:srgbClr val="000000">
                      <a:alpha val="65000"/>
                    </a:srgbClr>
                  </a:outerShdw>
                </a:effectLst>
              </a:rPr>
              <a:t>MANAGEMENT INFORMATION SYSTEM</a:t>
            </a:r>
            <a:br>
              <a:rPr lang="en-IN" altLang="en-US" sz="4000" b="1" spc="50" dirty="0">
                <a:ln w="11430"/>
                <a:solidFill>
                  <a:srgbClr val="002060"/>
                </a:solidFill>
                <a:effectLst>
                  <a:outerShdw blurRad="76200" dist="50800" dir="5400000" algn="tl" rotWithShape="0">
                    <a:srgbClr val="000000">
                      <a:alpha val="65000"/>
                    </a:srgbClr>
                  </a:outerShdw>
                </a:effectLst>
              </a:rPr>
            </a:br>
            <a:r>
              <a:rPr lang="en-IN" altLang="en-US" sz="4000" b="1" spc="50" dirty="0" smtClean="0">
                <a:ln w="11430"/>
                <a:solidFill>
                  <a:srgbClr val="800000"/>
                </a:solidFill>
                <a:effectLst>
                  <a:outerShdw blurRad="76200" dist="50800" dir="5400000" algn="tl" rotWithShape="0">
                    <a:srgbClr val="000000">
                      <a:alpha val="65000"/>
                    </a:srgbClr>
                  </a:outerShdw>
                </a:effectLst>
              </a:rPr>
              <a:t>FOR</a:t>
            </a:r>
            <a:r>
              <a:rPr lang="en-IN" altLang="en-US" sz="2800" dirty="0" smtClean="0">
                <a:solidFill>
                  <a:srgbClr val="C00000"/>
                </a:solidFill>
              </a:rPr>
              <a:t/>
            </a:r>
            <a:br>
              <a:rPr lang="en-IN" altLang="en-US" sz="2800" dirty="0" smtClean="0">
                <a:solidFill>
                  <a:srgbClr val="C00000"/>
                </a:solidFill>
              </a:rPr>
            </a:br>
            <a:r>
              <a:rPr lang="en-US" sz="4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Pradhan </a:t>
            </a:r>
            <a:r>
              <a:rPr lang="en-US" sz="40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Mantri Awas Yojana</a:t>
            </a:r>
            <a:r>
              <a:rPr lang="en-US" sz="2800" b="1" dirty="0"/>
              <a:t> </a:t>
            </a:r>
            <a:r>
              <a:rPr lang="en-US" sz="2800" dirty="0"/>
              <a:t/>
            </a:r>
            <a:br>
              <a:rPr lang="en-US" sz="2800" dirty="0"/>
            </a:br>
            <a:r>
              <a:rPr lang="en-IN" altLang="en-US" sz="2800" dirty="0" smtClean="0">
                <a:solidFill>
                  <a:srgbClr val="C00000"/>
                </a:solidFill>
              </a:rPr>
              <a:t/>
            </a:r>
            <a:br>
              <a:rPr lang="en-IN" altLang="en-US" sz="2800" dirty="0" smtClean="0">
                <a:solidFill>
                  <a:srgbClr val="C00000"/>
                </a:solidFill>
              </a:rPr>
            </a:br>
            <a:endParaRPr lang="en-US" dirty="0"/>
          </a:p>
        </p:txBody>
      </p:sp>
    </p:spTree>
    <p:extLst>
      <p:ext uri="{BB962C8B-B14F-4D97-AF65-F5344CB8AC3E}">
        <p14:creationId xmlns:p14="http://schemas.microsoft.com/office/powerpoint/2010/main" val="21412969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388" y="381000"/>
            <a:ext cx="8812212" cy="1066800"/>
          </a:xfrm>
        </p:spPr>
        <p:txBody>
          <a:bodyPr>
            <a:normAutofit/>
          </a:bodyPr>
          <a:lstStyle/>
          <a:p>
            <a:r>
              <a:rPr lang="en-US" altLang="en-US" sz="32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ea typeface="+mn-ea"/>
                <a:cs typeface="+mn-cs"/>
              </a:rPr>
              <a:t>In case of any </a:t>
            </a:r>
            <a:r>
              <a:rPr lang="en-US" altLang="en-US" sz="3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ea typeface="+mn-ea"/>
                <a:cs typeface="+mn-cs"/>
              </a:rPr>
              <a:t>Problem</a:t>
            </a:r>
            <a:endParaRPr lang="en-US" sz="3200" dirty="0"/>
          </a:p>
        </p:txBody>
      </p:sp>
      <p:sp>
        <p:nvSpPr>
          <p:cNvPr id="4" name="Content Placeholder 2"/>
          <p:cNvSpPr txBox="1">
            <a:spLocks/>
          </p:cNvSpPr>
          <p:nvPr/>
        </p:nvSpPr>
        <p:spPr bwMode="auto">
          <a:xfrm>
            <a:off x="228600" y="2057400"/>
            <a:ext cx="8496300" cy="304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73050" indent="-273050" eaLnBrk="0" hangingPunct="0">
              <a:spcBef>
                <a:spcPts val="575"/>
              </a:spcBef>
              <a:buClr>
                <a:schemeClr val="accent1"/>
              </a:buClr>
              <a:buSzPct val="85000"/>
              <a:buFont typeface="Wingdings 2" pitchFamily="18" charset="2"/>
              <a:buChar char=""/>
              <a:defRPr sz="2600">
                <a:solidFill>
                  <a:schemeClr val="tx1"/>
                </a:solidFill>
                <a:latin typeface="Perpetua" pitchFamily="18" charset="0"/>
              </a:defRPr>
            </a:lvl1pPr>
            <a:lvl2pPr marL="547688" indent="-228600" eaLnBrk="0" hangingPunct="0">
              <a:spcBef>
                <a:spcPts val="375"/>
              </a:spcBef>
              <a:buClr>
                <a:schemeClr val="accent2"/>
              </a:buClr>
              <a:buSzPct val="85000"/>
              <a:buFont typeface="Wingdings 2" pitchFamily="18" charset="2"/>
              <a:buChar char=""/>
              <a:defRPr sz="2400">
                <a:solidFill>
                  <a:schemeClr val="tx1"/>
                </a:solidFill>
                <a:latin typeface="Perpetua" pitchFamily="18" charset="0"/>
              </a:defRPr>
            </a:lvl2pPr>
            <a:lvl3pPr marL="822325" indent="-228600" eaLnBrk="0" hangingPunct="0">
              <a:spcBef>
                <a:spcPts val="375"/>
              </a:spcBef>
              <a:buClr>
                <a:srgbClr val="E6B1AB"/>
              </a:buClr>
              <a:buSzPct val="85000"/>
              <a:buFont typeface="Wingdings 2" pitchFamily="18" charset="2"/>
              <a:buChar char=""/>
              <a:defRPr sz="2000">
                <a:solidFill>
                  <a:schemeClr val="tx1"/>
                </a:solidFill>
                <a:latin typeface="Perpetua" pitchFamily="18" charset="0"/>
              </a:defRPr>
            </a:lvl3pPr>
            <a:lvl4pPr marL="1096963" indent="-228600" eaLnBrk="0" hangingPunct="0">
              <a:spcBef>
                <a:spcPts val="375"/>
              </a:spcBef>
              <a:buClr>
                <a:srgbClr val="A28E6A"/>
              </a:buClr>
              <a:buSzPct val="80000"/>
              <a:buFont typeface="Wingdings 2" pitchFamily="18" charset="2"/>
              <a:buChar char=""/>
              <a:defRPr sz="2000">
                <a:solidFill>
                  <a:schemeClr val="tx1"/>
                </a:solidFill>
                <a:latin typeface="Perpetua" pitchFamily="18" charset="0"/>
              </a:defRPr>
            </a:lvl4pPr>
            <a:lvl5pPr marL="1371600" indent="-228600" eaLnBrk="0" hangingPunct="0">
              <a:spcBef>
                <a:spcPts val="375"/>
              </a:spcBef>
              <a:buClr>
                <a:srgbClr val="A28E6A"/>
              </a:buClr>
              <a:buChar char="o"/>
              <a:defRPr sz="2000">
                <a:solidFill>
                  <a:schemeClr val="tx1"/>
                </a:solidFill>
                <a:latin typeface="Perpetua" pitchFamily="18" charset="0"/>
              </a:defRPr>
            </a:lvl5pPr>
            <a:lvl6pPr marL="1828800" indent="-228600" eaLnBrk="0" fontAlgn="base" hangingPunct="0">
              <a:spcBef>
                <a:spcPts val="375"/>
              </a:spcBef>
              <a:spcAft>
                <a:spcPct val="0"/>
              </a:spcAft>
              <a:buClr>
                <a:srgbClr val="A28E6A"/>
              </a:buClr>
              <a:buChar char="o"/>
              <a:defRPr sz="2000">
                <a:solidFill>
                  <a:schemeClr val="tx1"/>
                </a:solidFill>
                <a:latin typeface="Perpetua" pitchFamily="18" charset="0"/>
              </a:defRPr>
            </a:lvl6pPr>
            <a:lvl7pPr marL="2286000" indent="-228600" eaLnBrk="0" fontAlgn="base" hangingPunct="0">
              <a:spcBef>
                <a:spcPts val="375"/>
              </a:spcBef>
              <a:spcAft>
                <a:spcPct val="0"/>
              </a:spcAft>
              <a:buClr>
                <a:srgbClr val="A28E6A"/>
              </a:buClr>
              <a:buChar char="o"/>
              <a:defRPr sz="2000">
                <a:solidFill>
                  <a:schemeClr val="tx1"/>
                </a:solidFill>
                <a:latin typeface="Perpetua" pitchFamily="18" charset="0"/>
              </a:defRPr>
            </a:lvl7pPr>
            <a:lvl8pPr marL="2743200" indent="-228600" eaLnBrk="0" fontAlgn="base" hangingPunct="0">
              <a:spcBef>
                <a:spcPts val="375"/>
              </a:spcBef>
              <a:spcAft>
                <a:spcPct val="0"/>
              </a:spcAft>
              <a:buClr>
                <a:srgbClr val="A28E6A"/>
              </a:buClr>
              <a:buChar char="o"/>
              <a:defRPr sz="2000">
                <a:solidFill>
                  <a:schemeClr val="tx1"/>
                </a:solidFill>
                <a:latin typeface="Perpetua" pitchFamily="18" charset="0"/>
              </a:defRPr>
            </a:lvl8pPr>
            <a:lvl9pPr marL="3200400" indent="-228600" eaLnBrk="0" fontAlgn="base" hangingPunct="0">
              <a:spcBef>
                <a:spcPts val="375"/>
              </a:spcBef>
              <a:spcAft>
                <a:spcPct val="0"/>
              </a:spcAft>
              <a:buClr>
                <a:srgbClr val="A28E6A"/>
              </a:buClr>
              <a:buChar char="o"/>
              <a:defRPr sz="2000">
                <a:solidFill>
                  <a:schemeClr val="tx1"/>
                </a:solidFill>
                <a:latin typeface="Perpetua" pitchFamily="18" charset="0"/>
              </a:defRPr>
            </a:lvl9pPr>
          </a:lstStyle>
          <a:p>
            <a:pPr marL="274320" indent="-274320" eaLnBrk="1" hangingPunct="1">
              <a:lnSpc>
                <a:spcPct val="150000"/>
              </a:lnSpc>
              <a:spcBef>
                <a:spcPts val="580"/>
              </a:spcBef>
              <a:buClr>
                <a:schemeClr val="accent2">
                  <a:lumMod val="75000"/>
                </a:schemeClr>
              </a:buClr>
              <a:buSzPct val="70000"/>
              <a:buFont typeface="Wingdings 2"/>
              <a:buChar char=""/>
              <a:defRPr/>
            </a:pPr>
            <a:r>
              <a:rPr lang="en-US" altLang="en-US" sz="2400" dirty="0">
                <a:latin typeface="+mn-lt"/>
              </a:rPr>
              <a:t>Download the User Manual from the Home </a:t>
            </a:r>
            <a:r>
              <a:rPr lang="en-US" altLang="en-US" sz="2400" dirty="0" smtClean="0">
                <a:latin typeface="+mn-lt"/>
              </a:rPr>
              <a:t>Screen</a:t>
            </a:r>
          </a:p>
          <a:p>
            <a:pPr marL="274320" indent="-274320" eaLnBrk="1" hangingPunct="1">
              <a:lnSpc>
                <a:spcPct val="150000"/>
              </a:lnSpc>
              <a:spcBef>
                <a:spcPts val="580"/>
              </a:spcBef>
              <a:buClr>
                <a:schemeClr val="accent2">
                  <a:lumMod val="75000"/>
                </a:schemeClr>
              </a:buClr>
              <a:buSzPct val="70000"/>
              <a:buFont typeface="Wingdings 2"/>
              <a:buChar char=""/>
              <a:defRPr/>
            </a:pPr>
            <a:r>
              <a:rPr lang="en-US" altLang="en-US" sz="2400" dirty="0" smtClean="0">
                <a:latin typeface="+mn-lt"/>
              </a:rPr>
              <a:t>Revision of user manual is in progress</a:t>
            </a:r>
            <a:endParaRPr lang="en-US" altLang="en-US" sz="2400" dirty="0">
              <a:latin typeface="+mn-lt"/>
            </a:endParaRPr>
          </a:p>
          <a:p>
            <a:pPr marL="274320" indent="-274320" eaLnBrk="1" hangingPunct="1">
              <a:lnSpc>
                <a:spcPct val="150000"/>
              </a:lnSpc>
              <a:spcBef>
                <a:spcPts val="580"/>
              </a:spcBef>
              <a:buClr>
                <a:schemeClr val="accent2">
                  <a:lumMod val="75000"/>
                </a:schemeClr>
              </a:buClr>
              <a:buSzPct val="70000"/>
              <a:buFont typeface="Wingdings 2"/>
              <a:buChar char=""/>
              <a:defRPr/>
            </a:pPr>
            <a:r>
              <a:rPr lang="en-US" altLang="en-US" sz="2400" dirty="0">
                <a:latin typeface="+mn-lt"/>
              </a:rPr>
              <a:t>Download the Process Flow and try to understand</a:t>
            </a:r>
          </a:p>
          <a:p>
            <a:pPr marL="274320" indent="-274320" eaLnBrk="1" hangingPunct="1">
              <a:lnSpc>
                <a:spcPct val="150000"/>
              </a:lnSpc>
              <a:spcBef>
                <a:spcPts val="580"/>
              </a:spcBef>
              <a:buClr>
                <a:schemeClr val="accent2">
                  <a:lumMod val="75000"/>
                </a:schemeClr>
              </a:buClr>
              <a:buSzPct val="70000"/>
              <a:buFont typeface="Wingdings 2"/>
              <a:buChar char=""/>
              <a:defRPr/>
            </a:pPr>
            <a:r>
              <a:rPr lang="en-US" altLang="en-US" sz="2400" dirty="0">
                <a:latin typeface="+mn-lt"/>
              </a:rPr>
              <a:t>Submit your Problem/Feedback  through the option Feedback/Complaint in</a:t>
            </a:r>
            <a:r>
              <a:rPr lang="en-US" altLang="en-US" sz="2400" dirty="0">
                <a:solidFill>
                  <a:schemeClr val="tx2"/>
                </a:solidFill>
                <a:latin typeface="+mn-lt"/>
              </a:rPr>
              <a:t> </a:t>
            </a:r>
            <a:r>
              <a:rPr lang="en-US" altLang="en-US" sz="2400" u="sng" dirty="0" smtClean="0">
                <a:solidFill>
                  <a:srgbClr val="C00000"/>
                </a:solidFill>
              </a:rPr>
              <a:t>Admin panel</a:t>
            </a:r>
          </a:p>
          <a:p>
            <a:pPr marL="0" indent="0" eaLnBrk="1" hangingPunct="1">
              <a:lnSpc>
                <a:spcPct val="150000"/>
              </a:lnSpc>
              <a:buFont typeface="Wingdings 2" pitchFamily="18" charset="2"/>
              <a:buNone/>
              <a:defRPr/>
            </a:pPr>
            <a:r>
              <a:rPr lang="en-US" altLang="en-US" sz="2400" dirty="0" smtClean="0"/>
              <a:t> </a:t>
            </a:r>
          </a:p>
        </p:txBody>
      </p:sp>
    </p:spTree>
    <p:extLst>
      <p:ext uri="{BB962C8B-B14F-4D97-AF65-F5344CB8AC3E}">
        <p14:creationId xmlns:p14="http://schemas.microsoft.com/office/powerpoint/2010/main" val="32144249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685800"/>
            <a:ext cx="8686800" cy="1143000"/>
          </a:xfrm>
        </p:spPr>
        <p:txBody>
          <a:bodyPr>
            <a:noAutofit/>
          </a:bodyPr>
          <a:lstStyle/>
          <a:p>
            <a:r>
              <a:rPr lang="en-US" alt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ea typeface="+mn-ea"/>
                <a:cs typeface="+mn-cs"/>
              </a:rPr>
              <a:t>Password Policy</a:t>
            </a:r>
            <a:br>
              <a:rPr lang="en-US" alt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ea typeface="+mn-ea"/>
                <a:cs typeface="+mn-cs"/>
              </a:rPr>
            </a:br>
            <a:endParaRPr 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ea typeface="+mn-ea"/>
              <a:cs typeface="+mn-cs"/>
            </a:endParaRPr>
          </a:p>
        </p:txBody>
      </p:sp>
      <p:sp>
        <p:nvSpPr>
          <p:cNvPr id="4" name="Content Placeholder 2"/>
          <p:cNvSpPr txBox="1">
            <a:spLocks/>
          </p:cNvSpPr>
          <p:nvPr/>
        </p:nvSpPr>
        <p:spPr bwMode="auto">
          <a:xfrm>
            <a:off x="338254" y="1981200"/>
            <a:ext cx="8408988" cy="32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73050" indent="-273050" eaLnBrk="0" hangingPunct="0">
              <a:defRPr>
                <a:solidFill>
                  <a:schemeClr val="tx1"/>
                </a:solidFill>
                <a:latin typeface="Arial" charset="0"/>
                <a:ea typeface="ヒラギノ角ゴ Pro W3" charset="-128"/>
              </a:defRPr>
            </a:lvl1pPr>
            <a:lvl2pPr marL="742950" indent="-285750" eaLnBrk="0" hangingPunct="0">
              <a:defRPr>
                <a:solidFill>
                  <a:schemeClr val="tx1"/>
                </a:solidFill>
                <a:latin typeface="Arial" charset="0"/>
                <a:ea typeface="ヒラギノ角ゴ Pro W3" charset="-128"/>
              </a:defRPr>
            </a:lvl2pPr>
            <a:lvl3pPr marL="1143000" indent="-228600" eaLnBrk="0" hangingPunct="0">
              <a:defRPr>
                <a:solidFill>
                  <a:schemeClr val="tx1"/>
                </a:solidFill>
                <a:latin typeface="Arial" charset="0"/>
                <a:ea typeface="ヒラギノ角ゴ Pro W3" charset="-128"/>
              </a:defRPr>
            </a:lvl3pPr>
            <a:lvl4pPr marL="1600200" indent="-228600" eaLnBrk="0" hangingPunct="0">
              <a:defRPr>
                <a:solidFill>
                  <a:schemeClr val="tx1"/>
                </a:solidFill>
                <a:latin typeface="Arial" charset="0"/>
                <a:ea typeface="ヒラギノ角ゴ Pro W3" charset="-128"/>
              </a:defRPr>
            </a:lvl4pPr>
            <a:lvl5pPr marL="2057400" indent="-228600" eaLnBrk="0" hangingPunct="0">
              <a:defRPr>
                <a:solidFill>
                  <a:schemeClr val="tx1"/>
                </a:solidFill>
                <a:latin typeface="Arial" charset="0"/>
                <a:ea typeface="ヒラギノ角ゴ Pro W3" charset="-128"/>
              </a:defRPr>
            </a:lvl5pPr>
            <a:lvl6pPr marL="2514600" indent="-228600" eaLnBrk="0" fontAlgn="base" hangingPunct="0">
              <a:spcBef>
                <a:spcPct val="0"/>
              </a:spcBef>
              <a:spcAft>
                <a:spcPct val="0"/>
              </a:spcAft>
              <a:defRPr>
                <a:solidFill>
                  <a:schemeClr val="tx1"/>
                </a:solidFill>
                <a:latin typeface="Arial" charset="0"/>
                <a:ea typeface="ヒラギノ角ゴ Pro W3" charset="-128"/>
              </a:defRPr>
            </a:lvl6pPr>
            <a:lvl7pPr marL="2971800" indent="-228600" eaLnBrk="0" fontAlgn="base" hangingPunct="0">
              <a:spcBef>
                <a:spcPct val="0"/>
              </a:spcBef>
              <a:spcAft>
                <a:spcPct val="0"/>
              </a:spcAft>
              <a:defRPr>
                <a:solidFill>
                  <a:schemeClr val="tx1"/>
                </a:solidFill>
                <a:latin typeface="Arial" charset="0"/>
                <a:ea typeface="ヒラギノ角ゴ Pro W3" charset="-128"/>
              </a:defRPr>
            </a:lvl7pPr>
            <a:lvl8pPr marL="3429000" indent="-228600" eaLnBrk="0" fontAlgn="base" hangingPunct="0">
              <a:spcBef>
                <a:spcPct val="0"/>
              </a:spcBef>
              <a:spcAft>
                <a:spcPct val="0"/>
              </a:spcAft>
              <a:defRPr>
                <a:solidFill>
                  <a:schemeClr val="tx1"/>
                </a:solidFill>
                <a:latin typeface="Arial" charset="0"/>
                <a:ea typeface="ヒラギノ角ゴ Pro W3" charset="-128"/>
              </a:defRPr>
            </a:lvl8pPr>
            <a:lvl9pPr marL="3886200" indent="-228600" eaLnBrk="0" fontAlgn="base" hangingPunct="0">
              <a:spcBef>
                <a:spcPct val="0"/>
              </a:spcBef>
              <a:spcAft>
                <a:spcPct val="0"/>
              </a:spcAft>
              <a:defRPr>
                <a:solidFill>
                  <a:schemeClr val="tx1"/>
                </a:solidFill>
                <a:latin typeface="Arial" charset="0"/>
                <a:ea typeface="ヒラギノ角ゴ Pro W3" charset="-128"/>
              </a:defRPr>
            </a:lvl9pPr>
          </a:lstStyle>
          <a:p>
            <a:pPr marL="342900" indent="-342900" eaLnBrk="1" hangingPunct="1">
              <a:spcBef>
                <a:spcPct val="20000"/>
              </a:spcBef>
              <a:spcAft>
                <a:spcPts val="600"/>
              </a:spcAft>
              <a:buClr>
                <a:schemeClr val="accent2">
                  <a:lumMod val="75000"/>
                </a:schemeClr>
              </a:buClr>
              <a:buSzPct val="100000"/>
              <a:buFont typeface="Arial" pitchFamily="34" charset="0"/>
              <a:buChar char="•"/>
            </a:pPr>
            <a:r>
              <a:rPr lang="en-US" altLang="en-US" sz="2800" dirty="0">
                <a:latin typeface="+mn-lt"/>
                <a:ea typeface="+mn-ea"/>
              </a:rPr>
              <a:t>Password should contain Minimum eight Characters </a:t>
            </a:r>
            <a:r>
              <a:rPr lang="en-US" altLang="en-US" sz="2800" dirty="0" smtClean="0">
                <a:latin typeface="+mn-lt"/>
                <a:ea typeface="+mn-ea"/>
              </a:rPr>
              <a:t>along with minimum one </a:t>
            </a:r>
            <a:r>
              <a:rPr lang="en-US" altLang="en-US" sz="2800" dirty="0">
                <a:latin typeface="+mn-lt"/>
                <a:ea typeface="+mn-ea"/>
              </a:rPr>
              <a:t>Special Character and one Number.</a:t>
            </a:r>
          </a:p>
          <a:p>
            <a:pPr marL="342900" indent="-342900" eaLnBrk="1" hangingPunct="1">
              <a:spcBef>
                <a:spcPct val="20000"/>
              </a:spcBef>
              <a:spcAft>
                <a:spcPts val="600"/>
              </a:spcAft>
              <a:buClr>
                <a:schemeClr val="accent2">
                  <a:lumMod val="75000"/>
                </a:schemeClr>
              </a:buClr>
              <a:buSzPct val="100000"/>
              <a:buFont typeface="Arial" pitchFamily="34" charset="0"/>
              <a:buChar char="•"/>
            </a:pPr>
            <a:r>
              <a:rPr lang="en-US" altLang="en-US" sz="2800" dirty="0">
                <a:latin typeface="+mn-lt"/>
                <a:ea typeface="+mn-ea"/>
              </a:rPr>
              <a:t>User name and Captcha are not case sensitive</a:t>
            </a:r>
          </a:p>
        </p:txBody>
      </p:sp>
    </p:spTree>
    <p:extLst>
      <p:ext uri="{BB962C8B-B14F-4D97-AF65-F5344CB8AC3E}">
        <p14:creationId xmlns:p14="http://schemas.microsoft.com/office/powerpoint/2010/main" val="22800267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685800"/>
            <a:ext cx="8686800" cy="1143000"/>
          </a:xfrm>
        </p:spPr>
        <p:txBody>
          <a:bodyPr>
            <a:noAutofit/>
          </a:bodyPr>
          <a:lstStyle/>
          <a:p>
            <a:r>
              <a:rPr lang="en-US" sz="28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ea typeface="+mn-ea"/>
                <a:cs typeface="+mn-cs"/>
              </a:rPr>
              <a:t>Activities </a:t>
            </a:r>
            <a:r>
              <a:rPr 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ea typeface="+mn-ea"/>
                <a:cs typeface="+mn-cs"/>
              </a:rPr>
              <a:t>of </a:t>
            </a:r>
            <a:r>
              <a:rPr lang="en-US" sz="28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ea typeface="+mn-ea"/>
                <a:cs typeface="+mn-cs"/>
              </a:rPr>
              <a:t>City users</a:t>
            </a:r>
            <a:r>
              <a:rPr lang="en-IN"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ea typeface="+mn-ea"/>
                <a:cs typeface="+mn-cs"/>
              </a:rPr>
              <a:t/>
            </a:r>
            <a:br>
              <a:rPr lang="en-IN"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ea typeface="+mn-ea"/>
                <a:cs typeface="+mn-cs"/>
              </a:rPr>
            </a:br>
            <a:endParaRPr 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ea typeface="+mn-ea"/>
              <a:cs typeface="+mn-cs"/>
            </a:endParaRPr>
          </a:p>
        </p:txBody>
      </p:sp>
      <p:sp>
        <p:nvSpPr>
          <p:cNvPr id="3" name="Content Placeholder 2"/>
          <p:cNvSpPr>
            <a:spLocks noGrp="1"/>
          </p:cNvSpPr>
          <p:nvPr>
            <p:ph idx="1"/>
          </p:nvPr>
        </p:nvSpPr>
        <p:spPr>
          <a:xfrm>
            <a:off x="304800" y="1600200"/>
            <a:ext cx="8686800" cy="5029200"/>
          </a:xfrm>
        </p:spPr>
        <p:txBody>
          <a:bodyPr>
            <a:normAutofit fontScale="77500" lnSpcReduction="20000"/>
          </a:bodyPr>
          <a:lstStyle/>
          <a:p>
            <a:pPr>
              <a:spcAft>
                <a:spcPts val="600"/>
              </a:spcAft>
              <a:buClr>
                <a:schemeClr val="accent2">
                  <a:lumMod val="75000"/>
                </a:schemeClr>
              </a:buClr>
              <a:buSzPct val="100000"/>
              <a:buFont typeface="Arial" pitchFamily="34" charset="0"/>
              <a:buChar char="•"/>
            </a:pPr>
            <a:r>
              <a:rPr lang="en-US" altLang="en-US" dirty="0" smtClean="0"/>
              <a:t>Entry of Survey Data and modification of survey data;</a:t>
            </a:r>
          </a:p>
          <a:p>
            <a:pPr>
              <a:spcAft>
                <a:spcPts val="600"/>
              </a:spcAft>
              <a:buClr>
                <a:schemeClr val="accent2">
                  <a:lumMod val="75000"/>
                </a:schemeClr>
              </a:buClr>
              <a:buSzPct val="100000"/>
              <a:buFont typeface="Arial" pitchFamily="34" charset="0"/>
              <a:buChar char="•"/>
            </a:pPr>
            <a:r>
              <a:rPr lang="en-US" altLang="en-US" dirty="0" smtClean="0"/>
              <a:t>Provision provided to transfer of data from one Survey to another;</a:t>
            </a:r>
          </a:p>
          <a:p>
            <a:pPr>
              <a:spcAft>
                <a:spcPts val="600"/>
              </a:spcAft>
              <a:buClr>
                <a:schemeClr val="accent2">
                  <a:lumMod val="75000"/>
                </a:schemeClr>
              </a:buClr>
              <a:buSzPct val="100000"/>
              <a:buFont typeface="Arial" pitchFamily="34" charset="0"/>
              <a:buChar char="•"/>
            </a:pPr>
            <a:r>
              <a:rPr lang="en-US" altLang="en-US" dirty="0" smtClean="0"/>
              <a:t>Bulk Deletion of (Wrong) Survey Data;</a:t>
            </a:r>
          </a:p>
          <a:p>
            <a:pPr>
              <a:spcAft>
                <a:spcPts val="600"/>
              </a:spcAft>
              <a:buClr>
                <a:schemeClr val="accent2">
                  <a:lumMod val="75000"/>
                </a:schemeClr>
              </a:buClr>
              <a:buSzPct val="100000"/>
              <a:buFont typeface="Arial" pitchFamily="34" charset="0"/>
              <a:buChar char="•"/>
            </a:pPr>
            <a:r>
              <a:rPr lang="en-US" altLang="en-US" dirty="0" smtClean="0"/>
              <a:t>Provision to update the  Name as per Aadhar  and Aadhar number  of a Head of Family as well as  for the Family Members;</a:t>
            </a:r>
          </a:p>
          <a:p>
            <a:pPr>
              <a:spcAft>
                <a:spcPts val="600"/>
              </a:spcAft>
              <a:buClr>
                <a:schemeClr val="accent2">
                  <a:lumMod val="75000"/>
                </a:schemeClr>
              </a:buClr>
              <a:buSzPct val="100000"/>
              <a:buFont typeface="Arial" pitchFamily="34" charset="0"/>
              <a:buChar char="•"/>
            </a:pPr>
            <a:r>
              <a:rPr lang="en-US" altLang="en-US" dirty="0" smtClean="0"/>
              <a:t>Entry of DPR’s (7A, 7B, 7C, 7D);</a:t>
            </a:r>
          </a:p>
          <a:p>
            <a:pPr>
              <a:spcAft>
                <a:spcPts val="600"/>
              </a:spcAft>
              <a:buClr>
                <a:schemeClr val="accent2">
                  <a:lumMod val="75000"/>
                </a:schemeClr>
              </a:buClr>
              <a:buSzPct val="100000"/>
              <a:buFont typeface="Arial" pitchFamily="34" charset="0"/>
              <a:buChar char="•"/>
            </a:pPr>
            <a:r>
              <a:rPr lang="en-US" altLang="en-US" dirty="0" smtClean="0"/>
              <a:t>Attaching the Beneficiaries with DPR;</a:t>
            </a:r>
          </a:p>
          <a:p>
            <a:pPr>
              <a:spcAft>
                <a:spcPts val="600"/>
              </a:spcAft>
              <a:buClr>
                <a:schemeClr val="accent2">
                  <a:lumMod val="75000"/>
                </a:schemeClr>
              </a:buClr>
              <a:buSzPct val="100000"/>
              <a:buFont typeface="Arial" pitchFamily="34" charset="0"/>
              <a:buChar char="•"/>
            </a:pPr>
            <a:r>
              <a:rPr lang="en-US" altLang="en-US" dirty="0" smtClean="0"/>
              <a:t>Removing of Beneficiary from DPR it can be done before the  SLSMC approval;</a:t>
            </a:r>
          </a:p>
          <a:p>
            <a:pPr>
              <a:spcAft>
                <a:spcPts val="600"/>
              </a:spcAft>
              <a:buClr>
                <a:schemeClr val="accent2">
                  <a:lumMod val="75000"/>
                </a:schemeClr>
              </a:buClr>
              <a:buSzPct val="100000"/>
              <a:buFont typeface="Arial" pitchFamily="34" charset="0"/>
              <a:buChar char="•"/>
            </a:pPr>
            <a:r>
              <a:rPr lang="en-US" altLang="en-US" dirty="0" smtClean="0"/>
              <a:t>Request for Beneficiary Modification (Update Beneficiary Details or Removal of  Beneficiary from CSMC Approved Projects);</a:t>
            </a:r>
          </a:p>
          <a:p>
            <a:pPr>
              <a:spcAft>
                <a:spcPts val="600"/>
              </a:spcAft>
              <a:buClr>
                <a:schemeClr val="accent2">
                  <a:lumMod val="75000"/>
                </a:schemeClr>
              </a:buClr>
              <a:buSzPct val="100000"/>
              <a:buFont typeface="Arial" pitchFamily="34" charset="0"/>
              <a:buChar char="•"/>
            </a:pPr>
            <a:r>
              <a:rPr lang="en-US" altLang="en-US" dirty="0" smtClean="0"/>
              <a:t>Entry of Revision of DPR’s (Revision approval provided by CSMC);</a:t>
            </a:r>
          </a:p>
          <a:p>
            <a:pPr>
              <a:spcAft>
                <a:spcPts val="600"/>
              </a:spcAft>
              <a:buClr>
                <a:schemeClr val="accent2">
                  <a:lumMod val="75000"/>
                </a:schemeClr>
              </a:buClr>
              <a:buSzPct val="100000"/>
              <a:buFont typeface="Arial" pitchFamily="34" charset="0"/>
              <a:buChar char="•"/>
            </a:pPr>
            <a:r>
              <a:rPr lang="en-US" altLang="en-US" dirty="0" smtClean="0"/>
              <a:t>Edit Beneficiary Ward Details;</a:t>
            </a:r>
          </a:p>
          <a:p>
            <a:pPr>
              <a:spcAft>
                <a:spcPts val="600"/>
              </a:spcAft>
              <a:buClr>
                <a:schemeClr val="accent2">
                  <a:lumMod val="75000"/>
                </a:schemeClr>
              </a:buClr>
              <a:buSzPct val="100000"/>
              <a:buFont typeface="Arial" pitchFamily="34" charset="0"/>
              <a:buChar char="•"/>
            </a:pPr>
            <a:r>
              <a:rPr lang="en-US" altLang="en-US" dirty="0" smtClean="0"/>
              <a:t>Entry of </a:t>
            </a:r>
            <a:r>
              <a:rPr lang="en-US" altLang="en-US" dirty="0" err="1" smtClean="0"/>
              <a:t>HFAPoA</a:t>
            </a:r>
            <a:r>
              <a:rPr lang="en-US" altLang="en-US" dirty="0" smtClean="0"/>
              <a:t> status.</a:t>
            </a:r>
          </a:p>
          <a:p>
            <a:pPr marL="0" indent="0">
              <a:spcAft>
                <a:spcPts val="600"/>
              </a:spcAft>
              <a:buClr>
                <a:schemeClr val="accent2">
                  <a:lumMod val="75000"/>
                </a:schemeClr>
              </a:buClr>
              <a:buSzPct val="100000"/>
              <a:buNone/>
            </a:pPr>
            <a:endParaRPr lang="en-US" altLang="en-US" sz="2400" dirty="0" smtClean="0"/>
          </a:p>
          <a:p>
            <a:pPr lvl="8">
              <a:buClr>
                <a:schemeClr val="accent2">
                  <a:lumMod val="75000"/>
                </a:schemeClr>
              </a:buClr>
              <a:buSzPct val="100000"/>
              <a:buFont typeface="Arial" pitchFamily="34" charset="0"/>
              <a:buChar char="•"/>
            </a:pPr>
            <a:endParaRPr lang="en-US" altLang="en-US" sz="1200" dirty="0" smtClean="0"/>
          </a:p>
          <a:p>
            <a:pPr marL="0" indent="0">
              <a:buClr>
                <a:schemeClr val="accent2">
                  <a:lumMod val="75000"/>
                </a:schemeClr>
              </a:buClr>
              <a:buSzPct val="100000"/>
              <a:buNone/>
            </a:pPr>
            <a:endParaRPr lang="en-US" altLang="en-US" sz="2400" dirty="0"/>
          </a:p>
        </p:txBody>
      </p:sp>
    </p:spTree>
    <p:extLst>
      <p:ext uri="{BB962C8B-B14F-4D97-AF65-F5344CB8AC3E}">
        <p14:creationId xmlns:p14="http://schemas.microsoft.com/office/powerpoint/2010/main" val="5129709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743712"/>
          </a:xfrm>
        </p:spPr>
        <p:txBody>
          <a:bodyPr>
            <a:normAutofit fontScale="90000"/>
          </a:bodyPr>
          <a:lstStyle/>
          <a:p>
            <a:r>
              <a:rPr lang="en-US" sz="5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Activities of City users</a:t>
            </a:r>
            <a:endParaRPr lang="en-IN" dirty="0"/>
          </a:p>
        </p:txBody>
      </p:sp>
      <p:sp>
        <p:nvSpPr>
          <p:cNvPr id="3" name="Content Placeholder 2"/>
          <p:cNvSpPr>
            <a:spLocks noGrp="1"/>
          </p:cNvSpPr>
          <p:nvPr>
            <p:ph idx="1"/>
          </p:nvPr>
        </p:nvSpPr>
        <p:spPr>
          <a:xfrm>
            <a:off x="457200" y="1676400"/>
            <a:ext cx="8229600" cy="4953000"/>
          </a:xfrm>
        </p:spPr>
        <p:txBody>
          <a:bodyPr>
            <a:noAutofit/>
          </a:bodyPr>
          <a:lstStyle/>
          <a:p>
            <a:pPr>
              <a:spcAft>
                <a:spcPts val="600"/>
              </a:spcAft>
            </a:pPr>
            <a:r>
              <a:rPr lang="en-IN" sz="2000" dirty="0" smtClean="0"/>
              <a:t>Duplicate Aadhar number on the  </a:t>
            </a:r>
            <a:r>
              <a:rPr lang="en-IN" sz="2000" dirty="0"/>
              <a:t>survey data can be edited </a:t>
            </a:r>
            <a:r>
              <a:rPr lang="en-IN" sz="2000" dirty="0" smtClean="0"/>
              <a:t>/ </a:t>
            </a:r>
            <a:r>
              <a:rPr lang="en-IN" sz="2000" dirty="0"/>
              <a:t>deleted (by this option only the </a:t>
            </a:r>
            <a:r>
              <a:rPr lang="en-IN" sz="2000" dirty="0" smtClean="0"/>
              <a:t>Aadhaar </a:t>
            </a:r>
            <a:r>
              <a:rPr lang="en-IN" sz="2000" dirty="0"/>
              <a:t>no can be edited</a:t>
            </a:r>
            <a:r>
              <a:rPr lang="en-IN" sz="2000" dirty="0" smtClean="0"/>
              <a:t>);</a:t>
            </a:r>
          </a:p>
          <a:p>
            <a:pPr>
              <a:spcAft>
                <a:spcPts val="600"/>
              </a:spcAft>
            </a:pPr>
            <a:r>
              <a:rPr lang="en-IN" sz="2000" dirty="0" smtClean="0"/>
              <a:t>Invalid </a:t>
            </a:r>
            <a:r>
              <a:rPr lang="en-IN" sz="2000" dirty="0"/>
              <a:t>Aadhaar number and Name of Beneficiary </a:t>
            </a:r>
            <a:r>
              <a:rPr lang="en-IN" sz="2000" dirty="0" smtClean="0"/>
              <a:t>as per Aadhar can </a:t>
            </a:r>
            <a:r>
              <a:rPr lang="en-IN" sz="2000" dirty="0"/>
              <a:t>be </a:t>
            </a:r>
            <a:r>
              <a:rPr lang="en-IN" sz="2000" dirty="0" smtClean="0"/>
              <a:t>modified;</a:t>
            </a:r>
          </a:p>
          <a:p>
            <a:pPr>
              <a:spcAft>
                <a:spcPts val="600"/>
              </a:spcAft>
            </a:pPr>
            <a:r>
              <a:rPr lang="en-IN" sz="2000" dirty="0" smtClean="0"/>
              <a:t>Removal </a:t>
            </a:r>
            <a:r>
              <a:rPr lang="en-IN" sz="2000" dirty="0"/>
              <a:t>Duplicate Data by </a:t>
            </a:r>
            <a:r>
              <a:rPr lang="en-IN" sz="2000" dirty="0" err="1"/>
              <a:t>Aadhaar</a:t>
            </a:r>
            <a:r>
              <a:rPr lang="en-IN" sz="2000" dirty="0"/>
              <a:t> </a:t>
            </a:r>
            <a:r>
              <a:rPr lang="en-IN" sz="2000" dirty="0" smtClean="0"/>
              <a:t>Number</a:t>
            </a:r>
            <a:r>
              <a:rPr lang="en-IN" sz="2000" dirty="0"/>
              <a:t>;</a:t>
            </a:r>
            <a:endParaRPr lang="en-IN" sz="2000" dirty="0" smtClean="0"/>
          </a:p>
          <a:p>
            <a:pPr>
              <a:spcAft>
                <a:spcPts val="600"/>
              </a:spcAft>
            </a:pPr>
            <a:r>
              <a:rPr lang="en-IN" sz="2000" dirty="0" smtClean="0"/>
              <a:t>Provision provided for the entry of allotment details and then the generation of the allotment letter through Aadhar verified  e-sign of the </a:t>
            </a:r>
            <a:r>
              <a:rPr lang="en-IN" sz="2000" dirty="0" err="1" smtClean="0"/>
              <a:t>allottee</a:t>
            </a:r>
            <a:r>
              <a:rPr lang="en-IN" sz="2000" dirty="0" smtClean="0"/>
              <a:t> for the AHP </a:t>
            </a:r>
            <a:r>
              <a:rPr lang="en-IN" sz="2000" dirty="0"/>
              <a:t>and ISSR </a:t>
            </a:r>
            <a:r>
              <a:rPr lang="en-IN" sz="2000" dirty="0" smtClean="0"/>
              <a:t>Beneficiaries;</a:t>
            </a:r>
          </a:p>
          <a:p>
            <a:pPr>
              <a:spcAft>
                <a:spcPts val="600"/>
              </a:spcAft>
            </a:pPr>
            <a:r>
              <a:rPr lang="en-IN" sz="2000" dirty="0" smtClean="0"/>
              <a:t>Provision to Upload the Signed allotment letters</a:t>
            </a:r>
          </a:p>
          <a:p>
            <a:pPr>
              <a:spcAft>
                <a:spcPts val="600"/>
              </a:spcAft>
            </a:pPr>
            <a:r>
              <a:rPr lang="en-IN" sz="2000" dirty="0" smtClean="0"/>
              <a:t>Physical </a:t>
            </a:r>
            <a:r>
              <a:rPr lang="en-IN" sz="2000" dirty="0"/>
              <a:t>progress of the projects (Latest stage achieved) on monthly basis for the CSMC approved projects.          </a:t>
            </a:r>
            <a:endParaRPr lang="en-IN" sz="2000" dirty="0" smtClean="0"/>
          </a:p>
          <a:p>
            <a:pPr marL="0" indent="0">
              <a:spcAft>
                <a:spcPts val="600"/>
              </a:spcAft>
              <a:buNone/>
            </a:pPr>
            <a:r>
              <a:rPr lang="en-IN" sz="2000" dirty="0" smtClean="0"/>
              <a:t>                                                                                                                 </a:t>
            </a:r>
            <a:r>
              <a:rPr lang="en-IN" sz="2000" dirty="0" err="1" smtClean="0"/>
              <a:t>contd</a:t>
            </a:r>
            <a:r>
              <a:rPr lang="en-IN" sz="2000" dirty="0" smtClean="0"/>
              <a:t>…    </a:t>
            </a:r>
            <a:endParaRPr lang="en-IN" sz="2000" dirty="0"/>
          </a:p>
          <a:p>
            <a:pPr lvl="8"/>
            <a:endParaRPr lang="en-IN" sz="2000" dirty="0"/>
          </a:p>
          <a:p>
            <a:pPr lvl="8"/>
            <a:endParaRPr lang="en-IN" sz="2000" dirty="0"/>
          </a:p>
          <a:p>
            <a:pPr marL="2286000" lvl="8" indent="0" algn="r">
              <a:buNone/>
            </a:pPr>
            <a:r>
              <a:rPr lang="en-IN" sz="2000" dirty="0"/>
              <a:t>                                                                                                       </a:t>
            </a:r>
          </a:p>
          <a:p>
            <a:pPr lvl="8"/>
            <a:endParaRPr lang="en-IN" sz="2000" dirty="0"/>
          </a:p>
          <a:p>
            <a:endParaRPr lang="en-IN" sz="2000" dirty="0"/>
          </a:p>
        </p:txBody>
      </p:sp>
    </p:spTree>
    <p:extLst>
      <p:ext uri="{BB962C8B-B14F-4D97-AF65-F5344CB8AC3E}">
        <p14:creationId xmlns:p14="http://schemas.microsoft.com/office/powerpoint/2010/main" val="382966626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8229600" cy="762000"/>
          </a:xfrm>
        </p:spPr>
        <p:txBody>
          <a:bodyPr>
            <a:normAutofit fontScale="90000"/>
          </a:bodyPr>
          <a:lstStyle/>
          <a:p>
            <a:r>
              <a:rPr lang="en-US"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a:r>
            <a:br>
              <a:rPr lang="en-US"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br>
            <a:r>
              <a:rPr lang="en-US" sz="5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a:r>
            <a:br>
              <a:rPr lang="en-US" sz="5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br>
            <a:r>
              <a:rPr lang="en-US"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a:r>
            <a:br>
              <a:rPr lang="en-US"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br>
            <a:r>
              <a:rPr lang="en-US" sz="4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Activities of City users</a:t>
            </a:r>
            <a:endParaRPr lang="en-IN" sz="4400" dirty="0"/>
          </a:p>
        </p:txBody>
      </p:sp>
      <p:sp>
        <p:nvSpPr>
          <p:cNvPr id="3" name="Content Placeholder 2"/>
          <p:cNvSpPr>
            <a:spLocks noGrp="1"/>
          </p:cNvSpPr>
          <p:nvPr>
            <p:ph idx="1"/>
          </p:nvPr>
        </p:nvSpPr>
        <p:spPr>
          <a:xfrm>
            <a:off x="457200" y="1752600"/>
            <a:ext cx="8229600" cy="4953000"/>
          </a:xfrm>
        </p:spPr>
        <p:txBody>
          <a:bodyPr>
            <a:normAutofit fontScale="70000" lnSpcReduction="20000"/>
          </a:bodyPr>
          <a:lstStyle/>
          <a:p>
            <a:pPr marL="0" indent="0">
              <a:buNone/>
            </a:pPr>
            <a:r>
              <a:rPr lang="en-IN" b="1" dirty="0" smtClean="0">
                <a:solidFill>
                  <a:srgbClr val="FF0000"/>
                </a:solidFill>
              </a:rPr>
              <a:t>Note : - </a:t>
            </a:r>
          </a:p>
          <a:p>
            <a:pPr>
              <a:lnSpc>
                <a:spcPct val="120000"/>
              </a:lnSpc>
              <a:spcAft>
                <a:spcPts val="400"/>
              </a:spcAft>
            </a:pPr>
            <a:r>
              <a:rPr lang="en-IN" sz="2300" dirty="0" smtClean="0"/>
              <a:t>While </a:t>
            </a:r>
            <a:r>
              <a:rPr lang="en-IN" sz="2300" dirty="0"/>
              <a:t>entering the Aadhaar number in Survey Entry form </a:t>
            </a:r>
            <a:r>
              <a:rPr lang="en-IN" sz="2300" dirty="0" smtClean="0"/>
              <a:t> provision  provided to enter  </a:t>
            </a:r>
            <a:r>
              <a:rPr lang="en-IN" sz="2300" dirty="0"/>
              <a:t>the Name as per </a:t>
            </a:r>
            <a:r>
              <a:rPr lang="en-IN" sz="2300" dirty="0" smtClean="0"/>
              <a:t>Aadhaar. System automatically checks the name as per </a:t>
            </a:r>
            <a:r>
              <a:rPr lang="en-IN" sz="2300" dirty="0" err="1" smtClean="0"/>
              <a:t>Aadhar</a:t>
            </a:r>
            <a:r>
              <a:rPr lang="en-IN" sz="2300" dirty="0" smtClean="0"/>
              <a:t> with  </a:t>
            </a:r>
            <a:r>
              <a:rPr lang="en-IN" sz="2300" dirty="0"/>
              <a:t>Aadhaar </a:t>
            </a:r>
            <a:r>
              <a:rPr lang="en-IN" sz="2300" dirty="0" smtClean="0"/>
              <a:t> no on real time with </a:t>
            </a:r>
            <a:r>
              <a:rPr lang="en-IN" sz="2300" dirty="0"/>
              <a:t>UIDAI </a:t>
            </a:r>
            <a:r>
              <a:rPr lang="en-IN" sz="2300" dirty="0" smtClean="0"/>
              <a:t>server. If the </a:t>
            </a:r>
            <a:r>
              <a:rPr lang="en-IN" sz="2300" dirty="0" err="1" smtClean="0"/>
              <a:t>Aadhar</a:t>
            </a:r>
            <a:r>
              <a:rPr lang="en-IN" sz="2300" dirty="0" smtClean="0"/>
              <a:t> is validated  </a:t>
            </a:r>
            <a:r>
              <a:rPr lang="en-IN" sz="2300" dirty="0"/>
              <a:t>then system allow you to save the record</a:t>
            </a:r>
            <a:r>
              <a:rPr lang="en-IN" sz="2300" dirty="0" smtClean="0"/>
              <a:t>.</a:t>
            </a:r>
            <a:endParaRPr lang="en-IN" sz="2300" dirty="0"/>
          </a:p>
          <a:p>
            <a:pPr>
              <a:lnSpc>
                <a:spcPct val="120000"/>
              </a:lnSpc>
              <a:spcAft>
                <a:spcPts val="400"/>
              </a:spcAft>
            </a:pPr>
            <a:r>
              <a:rPr lang="en-IN" sz="2300" dirty="0" smtClean="0"/>
              <a:t>Survey data having duplicate </a:t>
            </a:r>
            <a:r>
              <a:rPr lang="en-IN" sz="2300" dirty="0"/>
              <a:t>Aadhaar </a:t>
            </a:r>
            <a:r>
              <a:rPr lang="en-IN" sz="2300" dirty="0" smtClean="0"/>
              <a:t>number </a:t>
            </a:r>
            <a:r>
              <a:rPr lang="en-IN" sz="2300" dirty="0"/>
              <a:t>won’t be available for attaching the beneficiary with DPR.</a:t>
            </a:r>
          </a:p>
          <a:p>
            <a:pPr>
              <a:lnSpc>
                <a:spcPct val="120000"/>
              </a:lnSpc>
              <a:spcAft>
                <a:spcPts val="400"/>
              </a:spcAft>
            </a:pPr>
            <a:r>
              <a:rPr lang="en-IN" sz="2300" dirty="0"/>
              <a:t>System </a:t>
            </a:r>
            <a:r>
              <a:rPr lang="en-IN" sz="2300" dirty="0" smtClean="0"/>
              <a:t>won’t  </a:t>
            </a:r>
            <a:r>
              <a:rPr lang="en-IN" sz="2300" dirty="0"/>
              <a:t>allow </a:t>
            </a:r>
            <a:r>
              <a:rPr lang="en-IN" sz="2300" dirty="0" smtClean="0"/>
              <a:t>the survey data which is having the  </a:t>
            </a:r>
            <a:r>
              <a:rPr lang="en-IN" sz="2300" dirty="0"/>
              <a:t>Invalid Aadhaar </a:t>
            </a:r>
            <a:r>
              <a:rPr lang="en-IN" sz="2300" dirty="0" smtClean="0"/>
              <a:t>number to attach  with DPR. </a:t>
            </a:r>
            <a:r>
              <a:rPr lang="en-IN" sz="2300" dirty="0"/>
              <a:t>Invalid Data </a:t>
            </a:r>
            <a:r>
              <a:rPr lang="en-IN" sz="2300" dirty="0" smtClean="0"/>
              <a:t>displayed </a:t>
            </a:r>
            <a:r>
              <a:rPr lang="en-IN" sz="2300" dirty="0"/>
              <a:t>in red colour and respective check box is disabled.</a:t>
            </a:r>
          </a:p>
          <a:p>
            <a:pPr>
              <a:lnSpc>
                <a:spcPct val="120000"/>
              </a:lnSpc>
              <a:spcAft>
                <a:spcPts val="400"/>
              </a:spcAft>
            </a:pPr>
            <a:r>
              <a:rPr lang="en-IN" sz="2300" dirty="0" smtClean="0"/>
              <a:t>Valid Aadhaar </a:t>
            </a:r>
            <a:r>
              <a:rPr lang="en-IN" sz="2300" dirty="0"/>
              <a:t>Number  and Account Number is Mandatory for BLC Beneficiaries.</a:t>
            </a:r>
          </a:p>
          <a:p>
            <a:pPr>
              <a:lnSpc>
                <a:spcPct val="120000"/>
              </a:lnSpc>
              <a:spcAft>
                <a:spcPts val="400"/>
              </a:spcAft>
            </a:pPr>
            <a:r>
              <a:rPr lang="en-IN" sz="2300" dirty="0" smtClean="0"/>
              <a:t>Valid Aadhaar </a:t>
            </a:r>
            <a:r>
              <a:rPr lang="en-IN" sz="2300" dirty="0"/>
              <a:t>Number </a:t>
            </a:r>
            <a:r>
              <a:rPr lang="en-IN" sz="2300" dirty="0" smtClean="0"/>
              <a:t>is </a:t>
            </a:r>
            <a:r>
              <a:rPr lang="en-IN" sz="2300" dirty="0"/>
              <a:t>Mandatory for AHP </a:t>
            </a:r>
            <a:r>
              <a:rPr lang="en-IN" sz="2300" dirty="0" smtClean="0"/>
              <a:t>/ISSR beneficiaries</a:t>
            </a:r>
            <a:r>
              <a:rPr lang="en-IN" sz="2300" dirty="0"/>
              <a:t>.</a:t>
            </a:r>
          </a:p>
          <a:p>
            <a:pPr>
              <a:lnSpc>
                <a:spcPct val="120000"/>
              </a:lnSpc>
              <a:spcAft>
                <a:spcPts val="400"/>
              </a:spcAft>
            </a:pPr>
            <a:r>
              <a:rPr lang="en-IN" sz="2300" dirty="0" smtClean="0"/>
              <a:t>Beneficiary Modification/revision of project  request allowed only once for every CSMC approved project.</a:t>
            </a:r>
          </a:p>
          <a:p>
            <a:pPr>
              <a:lnSpc>
                <a:spcPct val="120000"/>
              </a:lnSpc>
              <a:spcAft>
                <a:spcPts val="400"/>
              </a:spcAft>
            </a:pPr>
            <a:r>
              <a:rPr lang="en-IN" sz="2300" dirty="0" smtClean="0"/>
              <a:t>While Generating the allotment letter OTP is send to Beneficiary Mobile No. which is linked with Aadhaar no.</a:t>
            </a:r>
            <a:endParaRPr lang="en-IN" sz="2300" dirty="0"/>
          </a:p>
          <a:p>
            <a:pPr marL="2286000" lvl="8" indent="0" algn="r">
              <a:buNone/>
            </a:pPr>
            <a:r>
              <a:rPr lang="en-IN" dirty="0" smtClean="0"/>
              <a:t>                                                                                                       </a:t>
            </a:r>
            <a:r>
              <a:rPr lang="en-IN" sz="2000" dirty="0" err="1" smtClean="0"/>
              <a:t>contd</a:t>
            </a:r>
            <a:r>
              <a:rPr lang="en-IN" sz="2000" dirty="0" smtClean="0"/>
              <a:t>….</a:t>
            </a:r>
            <a:endParaRPr lang="en-IN" sz="2000" dirty="0"/>
          </a:p>
          <a:p>
            <a:pPr lvl="8"/>
            <a:endParaRPr lang="en-IN" dirty="0" smtClean="0"/>
          </a:p>
          <a:p>
            <a:pPr lvl="8"/>
            <a:endParaRPr lang="en-IN" dirty="0" smtClean="0"/>
          </a:p>
        </p:txBody>
      </p:sp>
    </p:spTree>
    <p:extLst>
      <p:ext uri="{BB962C8B-B14F-4D97-AF65-F5344CB8AC3E}">
        <p14:creationId xmlns:p14="http://schemas.microsoft.com/office/powerpoint/2010/main" val="244830936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0"/>
            <a:ext cx="8229600" cy="5105400"/>
          </a:xfrm>
        </p:spPr>
        <p:txBody>
          <a:bodyPr>
            <a:noAutofit/>
          </a:bodyPr>
          <a:lstStyle/>
          <a:p>
            <a:pPr>
              <a:spcBef>
                <a:spcPts val="580"/>
              </a:spcBef>
              <a:spcAft>
                <a:spcPts val="600"/>
              </a:spcAft>
              <a:buClr>
                <a:schemeClr val="accent2">
                  <a:lumMod val="75000"/>
                </a:schemeClr>
              </a:buClr>
              <a:defRPr/>
            </a:pPr>
            <a:r>
              <a:rPr lang="en-US" altLang="en-US" sz="1800" dirty="0"/>
              <a:t>Update all Master Data</a:t>
            </a:r>
          </a:p>
          <a:p>
            <a:pPr lvl="1">
              <a:spcBef>
                <a:spcPts val="580"/>
              </a:spcBef>
              <a:spcAft>
                <a:spcPts val="600"/>
              </a:spcAft>
              <a:buClr>
                <a:schemeClr val="accent2">
                  <a:lumMod val="75000"/>
                </a:schemeClr>
              </a:buClr>
              <a:buFont typeface="Wingdings" panose="05000000000000000000" pitchFamily="2" charset="2"/>
              <a:buChar char="v"/>
              <a:defRPr/>
            </a:pPr>
            <a:r>
              <a:rPr lang="en-US" altLang="en-US" sz="1800" dirty="0"/>
              <a:t>	Ward Master</a:t>
            </a:r>
          </a:p>
          <a:p>
            <a:pPr lvl="1">
              <a:spcBef>
                <a:spcPts val="580"/>
              </a:spcBef>
              <a:spcAft>
                <a:spcPts val="600"/>
              </a:spcAft>
              <a:buClr>
                <a:schemeClr val="accent2">
                  <a:lumMod val="75000"/>
                </a:schemeClr>
              </a:buClr>
              <a:buFont typeface="Wingdings" panose="05000000000000000000" pitchFamily="2" charset="2"/>
              <a:buChar char="v"/>
              <a:defRPr/>
            </a:pPr>
            <a:r>
              <a:rPr lang="en-US" altLang="en-US" sz="1800" dirty="0"/>
              <a:t>	Slum Master</a:t>
            </a:r>
          </a:p>
          <a:p>
            <a:pPr lvl="1">
              <a:spcBef>
                <a:spcPts val="580"/>
              </a:spcBef>
              <a:spcAft>
                <a:spcPts val="600"/>
              </a:spcAft>
              <a:buClr>
                <a:schemeClr val="accent2">
                  <a:lumMod val="75000"/>
                </a:schemeClr>
              </a:buClr>
              <a:buFont typeface="Wingdings" panose="05000000000000000000" pitchFamily="2" charset="2"/>
              <a:buChar char="v"/>
              <a:defRPr/>
            </a:pPr>
            <a:r>
              <a:rPr lang="en-US" altLang="en-US" sz="1800" dirty="0"/>
              <a:t>     Location Master</a:t>
            </a:r>
          </a:p>
          <a:p>
            <a:pPr lvl="1">
              <a:spcBef>
                <a:spcPts val="580"/>
              </a:spcBef>
              <a:spcAft>
                <a:spcPts val="600"/>
              </a:spcAft>
              <a:buClr>
                <a:schemeClr val="accent2">
                  <a:lumMod val="75000"/>
                </a:schemeClr>
              </a:buClr>
              <a:buFont typeface="Wingdings" panose="05000000000000000000" pitchFamily="2" charset="2"/>
              <a:buChar char="v"/>
              <a:defRPr/>
            </a:pPr>
            <a:r>
              <a:rPr lang="en-US" altLang="en-US" sz="1800" dirty="0"/>
              <a:t>     Area Master</a:t>
            </a:r>
          </a:p>
          <a:p>
            <a:pPr lvl="1">
              <a:spcBef>
                <a:spcPts val="580"/>
              </a:spcBef>
              <a:spcAft>
                <a:spcPts val="600"/>
              </a:spcAft>
              <a:buClr>
                <a:schemeClr val="accent2">
                  <a:lumMod val="75000"/>
                </a:schemeClr>
              </a:buClr>
              <a:buFont typeface="Wingdings" panose="05000000000000000000" pitchFamily="2" charset="2"/>
              <a:buChar char="v"/>
              <a:defRPr/>
            </a:pPr>
            <a:r>
              <a:rPr lang="en-US" altLang="en-US" sz="1800" dirty="0"/>
              <a:t>	Implementing Agency  Master</a:t>
            </a:r>
          </a:p>
          <a:p>
            <a:pPr lvl="1">
              <a:spcBef>
                <a:spcPts val="580"/>
              </a:spcBef>
              <a:spcAft>
                <a:spcPts val="600"/>
              </a:spcAft>
              <a:buClr>
                <a:schemeClr val="accent2">
                  <a:lumMod val="75000"/>
                </a:schemeClr>
              </a:buClr>
              <a:buFont typeface="Wingdings" panose="05000000000000000000" pitchFamily="2" charset="2"/>
              <a:buChar char="v"/>
              <a:defRPr/>
            </a:pPr>
            <a:r>
              <a:rPr lang="en-US" altLang="en-US" sz="1800" dirty="0"/>
              <a:t>	Add Bank-Branch details</a:t>
            </a:r>
          </a:p>
          <a:p>
            <a:pPr>
              <a:spcBef>
                <a:spcPts val="580"/>
              </a:spcBef>
              <a:spcAft>
                <a:spcPts val="600"/>
              </a:spcAft>
              <a:buClr>
                <a:schemeClr val="accent2">
                  <a:lumMod val="75000"/>
                </a:schemeClr>
              </a:buClr>
              <a:defRPr/>
            </a:pPr>
            <a:r>
              <a:rPr lang="en-US" altLang="en-US" sz="1800" dirty="0"/>
              <a:t>Add/Update Project In charge Details</a:t>
            </a:r>
          </a:p>
          <a:p>
            <a:pPr>
              <a:spcBef>
                <a:spcPts val="580"/>
              </a:spcBef>
              <a:spcAft>
                <a:spcPts val="600"/>
              </a:spcAft>
              <a:buClr>
                <a:schemeClr val="accent2">
                  <a:lumMod val="75000"/>
                </a:schemeClr>
              </a:buClr>
              <a:defRPr/>
            </a:pPr>
            <a:r>
              <a:rPr lang="en-US" altLang="en-US" sz="1800" dirty="0"/>
              <a:t>Add/Update Bank Account </a:t>
            </a:r>
            <a:r>
              <a:rPr lang="en-US" altLang="en-US" sz="1800" dirty="0" smtClean="0"/>
              <a:t>Details</a:t>
            </a:r>
          </a:p>
          <a:p>
            <a:pPr>
              <a:spcBef>
                <a:spcPts val="580"/>
              </a:spcBef>
              <a:spcAft>
                <a:spcPts val="600"/>
              </a:spcAft>
              <a:buClr>
                <a:schemeClr val="accent2">
                  <a:lumMod val="75000"/>
                </a:schemeClr>
              </a:buClr>
              <a:defRPr/>
            </a:pPr>
            <a:r>
              <a:rPr lang="en-US" altLang="en-US" sz="1800" dirty="0" smtClean="0"/>
              <a:t>Track Application</a:t>
            </a:r>
          </a:p>
          <a:p>
            <a:pPr>
              <a:spcBef>
                <a:spcPts val="580"/>
              </a:spcBef>
              <a:spcAft>
                <a:spcPts val="600"/>
              </a:spcAft>
              <a:buClr>
                <a:schemeClr val="accent2">
                  <a:lumMod val="75000"/>
                </a:schemeClr>
              </a:buClr>
              <a:defRPr/>
            </a:pPr>
            <a:r>
              <a:rPr lang="en-US" altLang="en-US" sz="1800" dirty="0" smtClean="0"/>
              <a:t>Print Application</a:t>
            </a:r>
          </a:p>
          <a:p>
            <a:pPr>
              <a:spcBef>
                <a:spcPts val="580"/>
              </a:spcBef>
              <a:spcAft>
                <a:spcPts val="600"/>
              </a:spcAft>
              <a:buClr>
                <a:schemeClr val="accent2">
                  <a:lumMod val="75000"/>
                </a:schemeClr>
              </a:buClr>
              <a:defRPr/>
            </a:pPr>
            <a:r>
              <a:rPr lang="en-US" altLang="en-US" sz="1800" dirty="0" smtClean="0"/>
              <a:t>Delete Exact Duplicate Data</a:t>
            </a:r>
            <a:endParaRPr lang="en-US" altLang="en-US" sz="1800" dirty="0"/>
          </a:p>
          <a:p>
            <a:endParaRPr lang="en-IN" sz="1800" dirty="0" smtClean="0"/>
          </a:p>
          <a:p>
            <a:pPr marL="2286000" lvl="8" indent="0" algn="r">
              <a:buNone/>
            </a:pPr>
            <a:r>
              <a:rPr lang="en-IN" sz="1800" dirty="0"/>
              <a:t> </a:t>
            </a:r>
            <a:r>
              <a:rPr lang="en-IN" sz="1800" dirty="0" smtClean="0"/>
              <a:t>                                                                                                       </a:t>
            </a:r>
            <a:r>
              <a:rPr lang="en-IN" sz="1800" dirty="0" err="1" smtClean="0"/>
              <a:t>contd</a:t>
            </a:r>
            <a:r>
              <a:rPr lang="en-IN" sz="1800" dirty="0" smtClean="0"/>
              <a:t>…</a:t>
            </a:r>
            <a:endParaRPr lang="en-IN" sz="1800" dirty="0"/>
          </a:p>
        </p:txBody>
      </p:sp>
      <p:sp>
        <p:nvSpPr>
          <p:cNvPr id="4" name="Rectangle 3"/>
          <p:cNvSpPr/>
          <p:nvPr/>
        </p:nvSpPr>
        <p:spPr>
          <a:xfrm>
            <a:off x="457200" y="774412"/>
            <a:ext cx="4876800" cy="584775"/>
          </a:xfrm>
          <a:prstGeom prst="rect">
            <a:avLst/>
          </a:prstGeom>
        </p:spPr>
        <p:txBody>
          <a:bodyPr wrap="square">
            <a:spAutoFit/>
          </a:bodyPr>
          <a:lstStyle/>
          <a:p>
            <a:r>
              <a:rPr lang="en-US" sz="32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Activities of City </a:t>
            </a:r>
            <a:r>
              <a:rPr lang="en-US" sz="3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users</a:t>
            </a:r>
            <a:endParaRPr lang="en-IN" sz="3200" dirty="0"/>
          </a:p>
        </p:txBody>
      </p:sp>
    </p:spTree>
    <p:extLst>
      <p:ext uri="{BB962C8B-B14F-4D97-AF65-F5344CB8AC3E}">
        <p14:creationId xmlns:p14="http://schemas.microsoft.com/office/powerpoint/2010/main" val="1002969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IN" dirty="0" smtClean="0"/>
              <a:t>Survey Data</a:t>
            </a:r>
            <a:endParaRPr lang="en-IN" dirty="0"/>
          </a:p>
        </p:txBody>
      </p:sp>
      <p:sp>
        <p:nvSpPr>
          <p:cNvPr id="3" name="Content Placeholder 2"/>
          <p:cNvSpPr>
            <a:spLocks noGrp="1"/>
          </p:cNvSpPr>
          <p:nvPr>
            <p:ph idx="1"/>
          </p:nvPr>
        </p:nvSpPr>
        <p:spPr/>
        <p:txBody>
          <a:bodyPr>
            <a:normAutofit fontScale="92500"/>
          </a:bodyPr>
          <a:lstStyle/>
          <a:p>
            <a:pPr>
              <a:spcAft>
                <a:spcPts val="600"/>
              </a:spcAft>
            </a:pPr>
            <a:r>
              <a:rPr lang="en-IN" dirty="0" smtClean="0"/>
              <a:t>Entry of Survey details (4A and 4B)</a:t>
            </a:r>
          </a:p>
          <a:p>
            <a:pPr>
              <a:spcAft>
                <a:spcPts val="600"/>
              </a:spcAft>
            </a:pPr>
            <a:r>
              <a:rPr lang="en-IN" dirty="0" smtClean="0"/>
              <a:t>Provision to Delete survey data</a:t>
            </a:r>
          </a:p>
          <a:p>
            <a:pPr>
              <a:spcAft>
                <a:spcPts val="600"/>
              </a:spcAft>
            </a:pPr>
            <a:r>
              <a:rPr lang="en-IN" dirty="0" smtClean="0"/>
              <a:t>Transfer of Survey data from one component to another component</a:t>
            </a:r>
          </a:p>
          <a:p>
            <a:pPr>
              <a:spcAft>
                <a:spcPts val="600"/>
              </a:spcAft>
            </a:pPr>
            <a:r>
              <a:rPr lang="en-IN" dirty="0" smtClean="0"/>
              <a:t>Provision to update the </a:t>
            </a:r>
            <a:r>
              <a:rPr lang="en-IN" dirty="0" err="1" smtClean="0"/>
              <a:t>Aadhar</a:t>
            </a:r>
            <a:r>
              <a:rPr lang="en-IN" dirty="0" smtClean="0"/>
              <a:t> details and bank details</a:t>
            </a:r>
          </a:p>
          <a:p>
            <a:pPr>
              <a:spcAft>
                <a:spcPts val="600"/>
              </a:spcAft>
            </a:pPr>
            <a:r>
              <a:rPr lang="en-IN" dirty="0" smtClean="0"/>
              <a:t>Provision to update the </a:t>
            </a:r>
            <a:r>
              <a:rPr lang="en-IN" dirty="0" err="1" smtClean="0"/>
              <a:t>Aadhar</a:t>
            </a:r>
            <a:r>
              <a:rPr lang="en-IN" dirty="0" smtClean="0"/>
              <a:t> details of the family members and their details</a:t>
            </a:r>
          </a:p>
          <a:p>
            <a:pPr>
              <a:spcAft>
                <a:spcPts val="600"/>
              </a:spcAft>
            </a:pPr>
            <a:r>
              <a:rPr lang="en-IN" dirty="0" smtClean="0"/>
              <a:t>Deletion of Survey data as well as transfer of components can be done till the attachment of beneficiary</a:t>
            </a:r>
            <a:endParaRPr lang="en-IN" dirty="0"/>
          </a:p>
        </p:txBody>
      </p:sp>
    </p:spTree>
    <p:extLst>
      <p:ext uri="{BB962C8B-B14F-4D97-AF65-F5344CB8AC3E}">
        <p14:creationId xmlns:p14="http://schemas.microsoft.com/office/powerpoint/2010/main" val="262620229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591312"/>
          </a:xfrm>
        </p:spPr>
        <p:txBody>
          <a:bodyPr>
            <a:normAutofit fontScale="90000"/>
          </a:bodyPr>
          <a:lstStyle/>
          <a:p>
            <a:pPr algn="ctr"/>
            <a:r>
              <a:rPr lang="en-IN" dirty="0" smtClean="0"/>
              <a:t>Annexure</a:t>
            </a:r>
            <a:endParaRPr lang="en-IN" dirty="0"/>
          </a:p>
        </p:txBody>
      </p:sp>
      <p:sp>
        <p:nvSpPr>
          <p:cNvPr id="3" name="Content Placeholder 2"/>
          <p:cNvSpPr>
            <a:spLocks noGrp="1"/>
          </p:cNvSpPr>
          <p:nvPr>
            <p:ph idx="1"/>
          </p:nvPr>
        </p:nvSpPr>
        <p:spPr>
          <a:xfrm>
            <a:off x="457200" y="1371600"/>
            <a:ext cx="8229600" cy="4953000"/>
          </a:xfrm>
        </p:spPr>
        <p:txBody>
          <a:bodyPr>
            <a:normAutofit lnSpcReduction="10000"/>
          </a:bodyPr>
          <a:lstStyle/>
          <a:p>
            <a:pPr>
              <a:spcAft>
                <a:spcPts val="600"/>
              </a:spcAft>
            </a:pPr>
            <a:r>
              <a:rPr lang="en-IN" dirty="0" smtClean="0"/>
              <a:t>Entry of projects details (7A,7b, 7C &amp; 7D)</a:t>
            </a:r>
          </a:p>
          <a:p>
            <a:pPr>
              <a:spcAft>
                <a:spcPts val="600"/>
              </a:spcAft>
            </a:pPr>
            <a:r>
              <a:rPr lang="en-IN" dirty="0" smtClean="0"/>
              <a:t>Provision to see the state rejected projects and to modify (for all components).</a:t>
            </a:r>
          </a:p>
          <a:p>
            <a:pPr>
              <a:spcAft>
                <a:spcPts val="600"/>
              </a:spcAft>
            </a:pPr>
            <a:r>
              <a:rPr lang="en-IN" dirty="0" smtClean="0"/>
              <a:t>Report on blocked survey data due to </a:t>
            </a:r>
            <a:r>
              <a:rPr lang="en-IN" dirty="0" err="1" smtClean="0"/>
              <a:t>Aadhar</a:t>
            </a:r>
            <a:r>
              <a:rPr lang="en-IN" dirty="0" smtClean="0"/>
              <a:t> duplication at various </a:t>
            </a:r>
            <a:r>
              <a:rPr lang="en-IN" dirty="0" err="1" smtClean="0"/>
              <a:t>Ulb’s</a:t>
            </a:r>
            <a:r>
              <a:rPr lang="en-IN" dirty="0" smtClean="0"/>
              <a:t>(Only on the survey and NHB data)</a:t>
            </a:r>
          </a:p>
          <a:p>
            <a:pPr>
              <a:spcAft>
                <a:spcPts val="600"/>
              </a:spcAft>
            </a:pPr>
            <a:r>
              <a:rPr lang="en-IN" dirty="0" smtClean="0"/>
              <a:t>Provision to update / delete the above said blocked data.</a:t>
            </a:r>
          </a:p>
          <a:p>
            <a:pPr>
              <a:spcAft>
                <a:spcPts val="600"/>
              </a:spcAft>
            </a:pPr>
            <a:r>
              <a:rPr lang="en-IN" dirty="0" smtClean="0"/>
              <a:t>Provision to delete the duplicate </a:t>
            </a:r>
            <a:r>
              <a:rPr lang="en-IN" dirty="0" err="1" smtClean="0"/>
              <a:t>Aadhar</a:t>
            </a:r>
            <a:r>
              <a:rPr lang="en-IN" dirty="0" smtClean="0"/>
              <a:t> numbers whether it may be through ULB,CSC, Citizen. (Including family members)</a:t>
            </a:r>
          </a:p>
          <a:p>
            <a:pPr>
              <a:spcAft>
                <a:spcPts val="600"/>
              </a:spcAft>
            </a:pPr>
            <a:endParaRPr lang="en-IN" dirty="0" smtClean="0"/>
          </a:p>
          <a:p>
            <a:pPr>
              <a:spcAft>
                <a:spcPts val="600"/>
              </a:spcAft>
            </a:pPr>
            <a:endParaRPr lang="en-IN" dirty="0"/>
          </a:p>
        </p:txBody>
      </p:sp>
    </p:spTree>
    <p:extLst>
      <p:ext uri="{BB962C8B-B14F-4D97-AF65-F5344CB8AC3E}">
        <p14:creationId xmlns:p14="http://schemas.microsoft.com/office/powerpoint/2010/main" val="361231465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591312"/>
          </a:xfrm>
        </p:spPr>
        <p:txBody>
          <a:bodyPr>
            <a:normAutofit fontScale="90000"/>
          </a:bodyPr>
          <a:lstStyle/>
          <a:p>
            <a:pPr algn="ctr"/>
            <a:r>
              <a:rPr lang="en-IN" dirty="0"/>
              <a:t>Annexure</a:t>
            </a:r>
          </a:p>
        </p:txBody>
      </p:sp>
      <p:sp>
        <p:nvSpPr>
          <p:cNvPr id="3" name="Content Placeholder 2"/>
          <p:cNvSpPr>
            <a:spLocks noGrp="1"/>
          </p:cNvSpPr>
          <p:nvPr>
            <p:ph idx="1"/>
          </p:nvPr>
        </p:nvSpPr>
        <p:spPr>
          <a:xfrm>
            <a:off x="457200" y="1295400"/>
            <a:ext cx="8229600" cy="5257800"/>
          </a:xfrm>
        </p:spPr>
        <p:txBody>
          <a:bodyPr>
            <a:noAutofit/>
          </a:bodyPr>
          <a:lstStyle/>
          <a:p>
            <a:pPr>
              <a:spcAft>
                <a:spcPts val="600"/>
              </a:spcAft>
            </a:pPr>
            <a:r>
              <a:rPr lang="en-IN" sz="2000" dirty="0" smtClean="0"/>
              <a:t>Provision to attaching the beneficiary to a project.</a:t>
            </a:r>
          </a:p>
          <a:p>
            <a:pPr marL="0" indent="0">
              <a:spcAft>
                <a:spcPts val="600"/>
              </a:spcAft>
              <a:buNone/>
            </a:pPr>
            <a:r>
              <a:rPr lang="en-IN" sz="2000" dirty="0" smtClean="0"/>
              <a:t>(For 7c &amp;7d Valid Aadhaar no,   Ward no. and bank details are mandatory</a:t>
            </a:r>
          </a:p>
          <a:p>
            <a:pPr marL="0" indent="0">
              <a:spcAft>
                <a:spcPts val="600"/>
              </a:spcAft>
              <a:buNone/>
            </a:pPr>
            <a:r>
              <a:rPr lang="en-IN" sz="2000" dirty="0" smtClean="0"/>
              <a:t>For 7a &amp; 7b Valid </a:t>
            </a:r>
            <a:r>
              <a:rPr lang="en-IN" sz="2000" dirty="0" err="1" smtClean="0"/>
              <a:t>Aadhar</a:t>
            </a:r>
            <a:r>
              <a:rPr lang="en-IN" sz="2000" dirty="0" smtClean="0"/>
              <a:t> number ,ward no. are </a:t>
            </a:r>
            <a:r>
              <a:rPr lang="en-IN" sz="2000" dirty="0" err="1" smtClean="0"/>
              <a:t>mandatory,duplicate</a:t>
            </a:r>
            <a:r>
              <a:rPr lang="en-IN" sz="2000" dirty="0" smtClean="0"/>
              <a:t> </a:t>
            </a:r>
            <a:r>
              <a:rPr lang="en-IN" sz="2000" dirty="0" err="1" smtClean="0"/>
              <a:t>aadhar</a:t>
            </a:r>
            <a:r>
              <a:rPr lang="en-IN" sz="2000" dirty="0" smtClean="0"/>
              <a:t> checked )</a:t>
            </a:r>
          </a:p>
          <a:p>
            <a:pPr marL="0" indent="0">
              <a:spcAft>
                <a:spcPts val="600"/>
              </a:spcAft>
              <a:buNone/>
            </a:pPr>
            <a:r>
              <a:rPr lang="en-IN" sz="2000" dirty="0" err="1" smtClean="0"/>
              <a:t>Aadhar</a:t>
            </a:r>
            <a:r>
              <a:rPr lang="en-IN" sz="2000" dirty="0" smtClean="0"/>
              <a:t> validity checked through real time with  UIDAI server.</a:t>
            </a:r>
          </a:p>
          <a:p>
            <a:pPr>
              <a:spcAft>
                <a:spcPts val="600"/>
              </a:spcAft>
            </a:pPr>
            <a:r>
              <a:rPr lang="en-IN" sz="2000" dirty="0" smtClean="0"/>
              <a:t>Removal of beneficiary (It can be done as many times until the state not approved).</a:t>
            </a:r>
          </a:p>
          <a:p>
            <a:pPr marL="0" indent="0">
              <a:buNone/>
            </a:pPr>
            <a:r>
              <a:rPr lang="en-IN" sz="2000" b="1" dirty="0" smtClean="0">
                <a:solidFill>
                  <a:srgbClr val="FF0000"/>
                </a:solidFill>
              </a:rPr>
              <a:t>Modification of Beneficiary after CSMC Approval</a:t>
            </a:r>
          </a:p>
          <a:p>
            <a:pPr>
              <a:spcAft>
                <a:spcPts val="600"/>
              </a:spcAft>
            </a:pPr>
            <a:r>
              <a:rPr lang="en-IN" sz="2000" dirty="0" smtClean="0"/>
              <a:t>After the approval of CSMC the removal/modification  of beneficiary is entertained only once with the modification request received from ULB on the approval of State.</a:t>
            </a:r>
          </a:p>
          <a:p>
            <a:pPr>
              <a:spcAft>
                <a:spcPts val="600"/>
              </a:spcAft>
            </a:pPr>
            <a:r>
              <a:rPr lang="en-IN" sz="2000" dirty="0" smtClean="0"/>
              <a:t>While modification request after the approval of CSMC, ULB can modify/delete the beneficiary in a stipulated time period of 15 days.</a:t>
            </a:r>
          </a:p>
          <a:p>
            <a:pPr>
              <a:spcAft>
                <a:spcPts val="600"/>
              </a:spcAft>
            </a:pPr>
            <a:r>
              <a:rPr lang="en-IN" sz="2000" dirty="0" smtClean="0"/>
              <a:t>Provision to modify the ward details (this is for the limited period only)</a:t>
            </a:r>
          </a:p>
          <a:p>
            <a:pPr>
              <a:spcAft>
                <a:spcPts val="600"/>
              </a:spcAft>
            </a:pPr>
            <a:endParaRPr lang="en-IN" sz="2000" dirty="0"/>
          </a:p>
        </p:txBody>
      </p:sp>
    </p:spTree>
    <p:extLst>
      <p:ext uri="{BB962C8B-B14F-4D97-AF65-F5344CB8AC3E}">
        <p14:creationId xmlns:p14="http://schemas.microsoft.com/office/powerpoint/2010/main" val="252913248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IN" dirty="0" smtClean="0"/>
              <a:t>Revision of Project Details</a:t>
            </a:r>
            <a:endParaRPr lang="en-IN" dirty="0"/>
          </a:p>
        </p:txBody>
      </p:sp>
      <p:sp>
        <p:nvSpPr>
          <p:cNvPr id="3" name="Content Placeholder 2"/>
          <p:cNvSpPr>
            <a:spLocks noGrp="1"/>
          </p:cNvSpPr>
          <p:nvPr>
            <p:ph idx="1"/>
          </p:nvPr>
        </p:nvSpPr>
        <p:spPr/>
        <p:txBody>
          <a:bodyPr>
            <a:normAutofit fontScale="92500"/>
          </a:bodyPr>
          <a:lstStyle/>
          <a:p>
            <a:r>
              <a:rPr lang="en-IN" dirty="0" smtClean="0"/>
              <a:t>After the CSMC Approval, If the ULB wants to revise the projects then </a:t>
            </a:r>
            <a:r>
              <a:rPr lang="en-IN" dirty="0"/>
              <a:t>ULB has to attach all their beneficiaries to </a:t>
            </a:r>
            <a:r>
              <a:rPr lang="en-IN" dirty="0" smtClean="0"/>
              <a:t>the project </a:t>
            </a:r>
            <a:r>
              <a:rPr lang="en-IN" dirty="0"/>
              <a:t>as per the current project details</a:t>
            </a:r>
          </a:p>
          <a:p>
            <a:r>
              <a:rPr lang="en-IN" dirty="0" smtClean="0"/>
              <a:t>Approval will be provided from CSMC to carry out revision of projects.</a:t>
            </a:r>
          </a:p>
          <a:p>
            <a:r>
              <a:rPr lang="en-IN" dirty="0" smtClean="0"/>
              <a:t>After the approval of CSMC, ULB can remove the beneficiaries. Further addition of Beneficiaries will not be permissible. Project details can be modified. </a:t>
            </a:r>
            <a:endParaRPr lang="en-IN" dirty="0"/>
          </a:p>
          <a:p>
            <a:r>
              <a:rPr lang="en-IN" dirty="0" smtClean="0"/>
              <a:t>For one project only one revision is allowed and the revision has to be carried out in a stipulated time period of 15 days.</a:t>
            </a:r>
            <a:endParaRPr lang="en-IN" dirty="0"/>
          </a:p>
        </p:txBody>
      </p:sp>
    </p:spTree>
    <p:extLst>
      <p:ext uri="{BB962C8B-B14F-4D97-AF65-F5344CB8AC3E}">
        <p14:creationId xmlns:p14="http://schemas.microsoft.com/office/powerpoint/2010/main" val="370451339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en-US" altLang="en-US" sz="4000" dirty="0" smtClean="0">
                <a:solidFill>
                  <a:srgbClr val="002060"/>
                </a:solidFill>
              </a:rPr>
              <a:t>       PMAY </a:t>
            </a:r>
            <a:r>
              <a:rPr lang="en-US" altLang="en-US" sz="4000" dirty="0">
                <a:solidFill>
                  <a:srgbClr val="002060"/>
                </a:solidFill>
              </a:rPr>
              <a:t>MIS can be accessed at </a:t>
            </a:r>
            <a:endParaRPr lang="en-US" altLang="en-US" sz="4000" dirty="0" smtClean="0">
              <a:solidFill>
                <a:srgbClr val="002060"/>
              </a:solidFill>
            </a:endParaRPr>
          </a:p>
          <a:p>
            <a:pPr marL="0" indent="0">
              <a:buNone/>
            </a:pPr>
            <a:endParaRPr lang="en-US" altLang="en-US" dirty="0">
              <a:solidFill>
                <a:srgbClr val="002060"/>
              </a:solidFill>
            </a:endParaRPr>
          </a:p>
          <a:p>
            <a:pPr marL="0" indent="0">
              <a:buNone/>
            </a:pPr>
            <a:r>
              <a:rPr lang="en-US" altLang="en-US" sz="4000" b="1" dirty="0" smtClean="0">
                <a:solidFill>
                  <a:srgbClr val="FF0000"/>
                </a:solidFill>
              </a:rPr>
              <a:t>	</a:t>
            </a:r>
          </a:p>
          <a:p>
            <a:pPr marL="0" indent="0">
              <a:buNone/>
            </a:pPr>
            <a:r>
              <a:rPr lang="en-US" altLang="en-US" sz="4000" b="1" dirty="0">
                <a:solidFill>
                  <a:srgbClr val="FF0000"/>
                </a:solidFill>
              </a:rPr>
              <a:t>	</a:t>
            </a:r>
            <a:r>
              <a:rPr lang="en-US" altLang="en-US" sz="4000" b="1" dirty="0" smtClean="0">
                <a:solidFill>
                  <a:srgbClr val="FF0000"/>
                </a:solidFill>
              </a:rPr>
              <a:t>	http</a:t>
            </a:r>
            <a:r>
              <a:rPr lang="en-US" altLang="en-US" sz="4000" b="1" dirty="0">
                <a:solidFill>
                  <a:srgbClr val="FF0000"/>
                </a:solidFill>
              </a:rPr>
              <a:t>://</a:t>
            </a:r>
            <a:r>
              <a:rPr lang="en-US" altLang="en-US" sz="4000" b="1" dirty="0" smtClean="0">
                <a:solidFill>
                  <a:srgbClr val="FF0000"/>
                </a:solidFill>
              </a:rPr>
              <a:t>pmaymis.gov.in</a:t>
            </a:r>
          </a:p>
          <a:p>
            <a:pPr marL="0" indent="0">
              <a:buNone/>
            </a:pPr>
            <a:endParaRPr lang="en-US" altLang="en-US" dirty="0" smtClean="0">
              <a:solidFill>
                <a:srgbClr val="002060"/>
              </a:solidFill>
            </a:endParaRPr>
          </a:p>
          <a:p>
            <a:pPr marL="0" indent="0">
              <a:buNone/>
            </a:pPr>
            <a:endParaRPr lang="en-US" dirty="0"/>
          </a:p>
        </p:txBody>
      </p:sp>
    </p:spTree>
    <p:extLst>
      <p:ext uri="{BB962C8B-B14F-4D97-AF65-F5344CB8AC3E}">
        <p14:creationId xmlns:p14="http://schemas.microsoft.com/office/powerpoint/2010/main" val="28754593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972312"/>
          </a:xfrm>
        </p:spPr>
        <p:txBody>
          <a:bodyPr/>
          <a:lstStyle/>
          <a:p>
            <a:pPr algn="ctr"/>
            <a:r>
              <a:rPr lang="en-IN" dirty="0" smtClean="0"/>
              <a:t>Progress</a:t>
            </a:r>
            <a:endParaRPr lang="en-IN" dirty="0"/>
          </a:p>
        </p:txBody>
      </p:sp>
      <p:sp>
        <p:nvSpPr>
          <p:cNvPr id="3" name="Content Placeholder 2"/>
          <p:cNvSpPr>
            <a:spLocks noGrp="1"/>
          </p:cNvSpPr>
          <p:nvPr>
            <p:ph idx="1"/>
          </p:nvPr>
        </p:nvSpPr>
        <p:spPr>
          <a:xfrm>
            <a:off x="457200" y="1752600"/>
            <a:ext cx="8229600" cy="4572000"/>
          </a:xfrm>
        </p:spPr>
        <p:txBody>
          <a:bodyPr/>
          <a:lstStyle/>
          <a:p>
            <a:r>
              <a:rPr lang="en-IN" dirty="0" smtClean="0"/>
              <a:t>Project wise (monthly ) Physical Progress of the projects as on data has to be entered for all the projects.</a:t>
            </a:r>
          </a:p>
          <a:p>
            <a:r>
              <a:rPr lang="en-IN" dirty="0" smtClean="0"/>
              <a:t>The latest stage achieved during the month has to be entered.</a:t>
            </a:r>
          </a:p>
          <a:p>
            <a:r>
              <a:rPr lang="en-IN" dirty="0" smtClean="0"/>
              <a:t>After the final submit it wont allow to modify the details.</a:t>
            </a:r>
          </a:p>
          <a:p>
            <a:r>
              <a:rPr lang="en-IN" dirty="0" smtClean="0"/>
              <a:t>After entering the present month progress system wont allow you to enter the previous month progress.</a:t>
            </a:r>
          </a:p>
          <a:p>
            <a:endParaRPr lang="en-IN" dirty="0" smtClean="0"/>
          </a:p>
          <a:p>
            <a:endParaRPr lang="en-IN" dirty="0"/>
          </a:p>
        </p:txBody>
      </p:sp>
    </p:spTree>
    <p:extLst>
      <p:ext uri="{BB962C8B-B14F-4D97-AF65-F5344CB8AC3E}">
        <p14:creationId xmlns:p14="http://schemas.microsoft.com/office/powerpoint/2010/main" val="37797161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609600"/>
          </a:xfrm>
        </p:spPr>
        <p:txBody>
          <a:bodyPr>
            <a:normAutofit/>
          </a:bodyPr>
          <a:lstStyle/>
          <a:p>
            <a:r>
              <a:rPr lang="en-US" sz="3200" dirty="0" smtClean="0">
                <a:solidFill>
                  <a:srgbClr val="C00000"/>
                </a:solidFill>
              </a:rPr>
              <a:t>Conditions incorporated on the Physical Progress </a:t>
            </a:r>
            <a:endParaRPr lang="en-US" sz="3200" dirty="0">
              <a:solidFill>
                <a:srgbClr val="C00000"/>
              </a:solidFill>
            </a:endParaRPr>
          </a:p>
        </p:txBody>
      </p:sp>
      <p:sp>
        <p:nvSpPr>
          <p:cNvPr id="3" name="Content Placeholder 2"/>
          <p:cNvSpPr>
            <a:spLocks noGrp="1"/>
          </p:cNvSpPr>
          <p:nvPr>
            <p:ph idx="1"/>
          </p:nvPr>
        </p:nvSpPr>
        <p:spPr>
          <a:xfrm>
            <a:off x="179512" y="1600200"/>
            <a:ext cx="8712968" cy="5141168"/>
          </a:xfrm>
        </p:spPr>
        <p:txBody>
          <a:bodyPr>
            <a:normAutofit fontScale="55000" lnSpcReduction="20000"/>
          </a:bodyPr>
          <a:lstStyle/>
          <a:p>
            <a:pPr algn="just"/>
            <a:r>
              <a:rPr lang="en-US" sz="3600" b="1" dirty="0" smtClean="0"/>
              <a:t> Sum </a:t>
            </a:r>
            <a:r>
              <a:rPr lang="en-US" sz="3600" b="1" dirty="0"/>
              <a:t>of</a:t>
            </a:r>
            <a:r>
              <a:rPr lang="en-US" sz="3600" dirty="0"/>
              <a:t> sr. no. 2.Houses at Ground/Foundation level (Houses for which Foundation started), sr. no. 3.Houses at Plinth level (Houses with plinth filling &amp; plinth beam), sr. no. 4.Houses at Lintel level (Includes lintels and door frame fixing) </a:t>
            </a:r>
            <a:r>
              <a:rPr lang="en-US" sz="3600" b="1" dirty="0"/>
              <a:t>and</a:t>
            </a:r>
            <a:r>
              <a:rPr lang="en-US" sz="3600" dirty="0"/>
              <a:t> sr. no. 5.Houses at Roof level for BLC or superstructure completed for AHP/ISSR (RCC frame + roof +walling + door, window, clerestory window frames)</a:t>
            </a:r>
            <a:r>
              <a:rPr lang="en-US" sz="3600" b="1" dirty="0"/>
              <a:t> is</a:t>
            </a:r>
            <a:r>
              <a:rPr lang="en-US" sz="3600" dirty="0"/>
              <a:t> </a:t>
            </a:r>
            <a:r>
              <a:rPr lang="en-US" sz="3600" b="1" dirty="0"/>
              <a:t>equal to </a:t>
            </a:r>
            <a:r>
              <a:rPr lang="en-US" sz="3600" dirty="0"/>
              <a:t>sr. no 1.Houses not Started (Houses sanctioned, however work order not issued)</a:t>
            </a:r>
          </a:p>
          <a:p>
            <a:pPr algn="just"/>
            <a:r>
              <a:rPr lang="en-US" sz="3600" b="1" dirty="0" smtClean="0"/>
              <a:t> Sum </a:t>
            </a:r>
            <a:r>
              <a:rPr lang="en-US" sz="3600" b="1" dirty="0"/>
              <a:t>of </a:t>
            </a:r>
            <a:r>
              <a:rPr lang="en-US" sz="3600" dirty="0"/>
              <a:t>sr. no. 6.1Construction completed </a:t>
            </a:r>
            <a:r>
              <a:rPr lang="en-US" sz="3600" b="1" dirty="0"/>
              <a:t>and</a:t>
            </a:r>
            <a:r>
              <a:rPr lang="en-US" sz="3600" dirty="0"/>
              <a:t> sr. no. 6.2Construction completed with Infrastructure (Power supply/electricity connection, water supply &amp; drainage/sanitation) </a:t>
            </a:r>
            <a:r>
              <a:rPr lang="en-US" sz="3600" b="1" dirty="0"/>
              <a:t>is</a:t>
            </a:r>
            <a:r>
              <a:rPr lang="en-US" sz="3600" dirty="0"/>
              <a:t> </a:t>
            </a:r>
            <a:r>
              <a:rPr lang="en-US" sz="3600" b="1" dirty="0"/>
              <a:t>equal to </a:t>
            </a:r>
            <a:r>
              <a:rPr lang="en-US" sz="3600" dirty="0"/>
              <a:t>sr. no 6.Houses completed (</a:t>
            </a:r>
            <a:r>
              <a:rPr lang="en-US" sz="3600" dirty="0" err="1"/>
              <a:t>ext</a:t>
            </a:r>
            <a:r>
              <a:rPr lang="en-US" sz="3600" dirty="0"/>
              <a:t> &amp; </a:t>
            </a:r>
            <a:r>
              <a:rPr lang="en-US" sz="3600" dirty="0" err="1"/>
              <a:t>Int</a:t>
            </a:r>
            <a:r>
              <a:rPr lang="en-US" sz="3600" dirty="0"/>
              <a:t> plaster, door/window/clerestory window frames and shutters, Flooring, painting)</a:t>
            </a:r>
          </a:p>
          <a:p>
            <a:pPr algn="just"/>
            <a:r>
              <a:rPr lang="en-US" sz="3600" dirty="0" smtClean="0"/>
              <a:t> </a:t>
            </a:r>
            <a:r>
              <a:rPr lang="en-US" sz="3600" b="1" dirty="0"/>
              <a:t>Sum of</a:t>
            </a:r>
            <a:r>
              <a:rPr lang="en-US" sz="3600" dirty="0"/>
              <a:t> sr. no. 2.Houses at Ground/Foundation level (Houses for which Foundation started), sr. no. 3.Houses at Plinth level (Houses with plinth filling &amp; plinth beam), sr. no. 4.Houses at Lintel level (Includes lintels and door frame fixing), sr. no. 5.Houses at Roof level for BLC or superstructure completed for AHP/ISSR (RCC frame + roof +walling + door, window, clerestory window frames) </a:t>
            </a:r>
            <a:r>
              <a:rPr lang="en-US" sz="3600" b="1" dirty="0"/>
              <a:t>and</a:t>
            </a:r>
            <a:r>
              <a:rPr lang="en-US" sz="3600" dirty="0"/>
              <a:t> sr. no.</a:t>
            </a:r>
            <a:r>
              <a:rPr lang="en-US" sz="3600" b="1" dirty="0"/>
              <a:t> </a:t>
            </a:r>
            <a:r>
              <a:rPr lang="en-US" sz="3600" dirty="0"/>
              <a:t>6.Houses completed (</a:t>
            </a:r>
            <a:r>
              <a:rPr lang="en-US" sz="3600" dirty="0" err="1"/>
              <a:t>ext</a:t>
            </a:r>
            <a:r>
              <a:rPr lang="en-US" sz="3600" dirty="0"/>
              <a:t> &amp; </a:t>
            </a:r>
            <a:r>
              <a:rPr lang="en-US" sz="3600" dirty="0" err="1"/>
              <a:t>Int</a:t>
            </a:r>
            <a:r>
              <a:rPr lang="en-US" sz="3600" dirty="0"/>
              <a:t> plaster, door/window/clerestory window frames and shutters, Flooring, painting) </a:t>
            </a:r>
            <a:r>
              <a:rPr lang="en-US" sz="3600" b="1" dirty="0"/>
              <a:t>Should not greater then</a:t>
            </a:r>
            <a:r>
              <a:rPr lang="en-US" sz="3600" dirty="0"/>
              <a:t> no of </a:t>
            </a:r>
            <a:r>
              <a:rPr lang="en-US" sz="3600" dirty="0" smtClean="0"/>
              <a:t>DU			contd..</a:t>
            </a:r>
            <a:endParaRPr lang="en-US" sz="3600" dirty="0"/>
          </a:p>
          <a:p>
            <a:endParaRPr lang="en-US" dirty="0"/>
          </a:p>
        </p:txBody>
      </p:sp>
    </p:spTree>
    <p:extLst>
      <p:ext uri="{BB962C8B-B14F-4D97-AF65-F5344CB8AC3E}">
        <p14:creationId xmlns:p14="http://schemas.microsoft.com/office/powerpoint/2010/main" val="396439026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1700808"/>
            <a:ext cx="8229600" cy="4928592"/>
          </a:xfrm>
        </p:spPr>
        <p:txBody>
          <a:bodyPr>
            <a:normAutofit fontScale="85000" lnSpcReduction="20000"/>
          </a:bodyPr>
          <a:lstStyle/>
          <a:p>
            <a:pPr algn="just"/>
            <a:r>
              <a:rPr lang="en-US" b="1" dirty="0"/>
              <a:t>Sum of </a:t>
            </a:r>
            <a:r>
              <a:rPr lang="en-US" dirty="0"/>
              <a:t>sr. no.</a:t>
            </a:r>
            <a:r>
              <a:rPr lang="en-US" b="1" dirty="0"/>
              <a:t> </a:t>
            </a:r>
            <a:r>
              <a:rPr lang="en-US" dirty="0"/>
              <a:t>1.1 No. of houses for which no action has been taken, sr. no.</a:t>
            </a:r>
            <a:r>
              <a:rPr lang="en-US" b="1" dirty="0"/>
              <a:t> </a:t>
            </a:r>
            <a:r>
              <a:rPr lang="en-US" dirty="0"/>
              <a:t>1.2 No. of Houses for which Tender has been floated/Under process (Only for AHP/ISSR), sr. no.</a:t>
            </a:r>
            <a:r>
              <a:rPr lang="en-US" b="1" dirty="0"/>
              <a:t> </a:t>
            </a:r>
            <a:r>
              <a:rPr lang="en-US" dirty="0"/>
              <a:t>1.3 No. of Houses for which Tender has been awarded (Only for AHP/ISSR) </a:t>
            </a:r>
            <a:r>
              <a:rPr lang="en-US" b="1" dirty="0"/>
              <a:t>and</a:t>
            </a:r>
            <a:r>
              <a:rPr lang="en-US" dirty="0"/>
              <a:t> sr. no.</a:t>
            </a:r>
            <a:r>
              <a:rPr lang="en-US" b="1" dirty="0"/>
              <a:t> </a:t>
            </a:r>
            <a:r>
              <a:rPr lang="en-US" dirty="0"/>
              <a:t>1.4 No. of houses for which Work Order has been issued to Contractor/Beneficiary </a:t>
            </a:r>
            <a:r>
              <a:rPr lang="en-US" b="1" dirty="0"/>
              <a:t>Is</a:t>
            </a:r>
            <a:r>
              <a:rPr lang="en-US" dirty="0"/>
              <a:t> </a:t>
            </a:r>
            <a:r>
              <a:rPr lang="en-US" b="1" dirty="0"/>
              <a:t>equal to</a:t>
            </a:r>
            <a:r>
              <a:rPr lang="en-US" dirty="0"/>
              <a:t> 1.Houses not Started (Houses sanctioned, however work order not issued) </a:t>
            </a:r>
            <a:r>
              <a:rPr lang="en-US" b="1" dirty="0"/>
              <a:t>For Component In-Situ and AHP</a:t>
            </a:r>
            <a:endParaRPr lang="en-US" dirty="0"/>
          </a:p>
          <a:p>
            <a:pPr algn="just"/>
            <a:r>
              <a:rPr lang="en-US" b="1" dirty="0" smtClean="0"/>
              <a:t>Sum </a:t>
            </a:r>
            <a:r>
              <a:rPr lang="en-US" b="1" dirty="0"/>
              <a:t>of </a:t>
            </a:r>
            <a:r>
              <a:rPr lang="en-US" dirty="0"/>
              <a:t>sr. no.</a:t>
            </a:r>
            <a:r>
              <a:rPr lang="en-US" b="1" dirty="0"/>
              <a:t> </a:t>
            </a:r>
            <a:r>
              <a:rPr lang="en-US" dirty="0"/>
              <a:t>1.1 No. of houses for which no action has been taken </a:t>
            </a:r>
            <a:r>
              <a:rPr lang="en-US" b="1" dirty="0"/>
              <a:t>and </a:t>
            </a:r>
            <a:r>
              <a:rPr lang="en-US" dirty="0"/>
              <a:t>sr. no.</a:t>
            </a:r>
            <a:r>
              <a:rPr lang="en-US" b="1" dirty="0"/>
              <a:t> </a:t>
            </a:r>
            <a:r>
              <a:rPr lang="en-US" dirty="0"/>
              <a:t>1.2</a:t>
            </a:r>
            <a:r>
              <a:rPr lang="en-US" b="1" dirty="0"/>
              <a:t> </a:t>
            </a:r>
            <a:r>
              <a:rPr lang="en-US" dirty="0"/>
              <a:t>No. of houses for which Work Order has been issued to Contractor/Beneficiary </a:t>
            </a:r>
            <a:r>
              <a:rPr lang="en-US" b="1" dirty="0"/>
              <a:t>Is</a:t>
            </a:r>
            <a:r>
              <a:rPr lang="en-US" dirty="0"/>
              <a:t> </a:t>
            </a:r>
            <a:r>
              <a:rPr lang="en-US" b="1" dirty="0"/>
              <a:t>equal to </a:t>
            </a:r>
            <a:r>
              <a:rPr lang="en-US" dirty="0"/>
              <a:t>sr. no.</a:t>
            </a:r>
            <a:r>
              <a:rPr lang="en-US" b="1" dirty="0"/>
              <a:t> </a:t>
            </a:r>
            <a:r>
              <a:rPr lang="en-US" dirty="0"/>
              <a:t>1.Houses not Started (Houses sanctioned, however work order not issued) </a:t>
            </a:r>
            <a:r>
              <a:rPr lang="en-US" b="1" dirty="0"/>
              <a:t>For Component BLC and BLE</a:t>
            </a:r>
            <a:endParaRPr lang="en-US" dirty="0"/>
          </a:p>
          <a:p>
            <a:pPr algn="just"/>
            <a:r>
              <a:rPr lang="en-US" dirty="0" smtClean="0"/>
              <a:t> </a:t>
            </a:r>
            <a:r>
              <a:rPr lang="en-US" dirty="0"/>
              <a:t>S</a:t>
            </a:r>
            <a:r>
              <a:rPr lang="en-US" dirty="0" smtClean="0"/>
              <a:t>r</a:t>
            </a:r>
            <a:r>
              <a:rPr lang="en-US" dirty="0"/>
              <a:t>. no.</a:t>
            </a:r>
            <a:r>
              <a:rPr lang="en-US" b="1" dirty="0"/>
              <a:t> </a:t>
            </a:r>
            <a:r>
              <a:rPr lang="en-US" dirty="0"/>
              <a:t>1.1 No. of houses for which no action has been taken No. of Houses at the beginning of the month </a:t>
            </a:r>
            <a:r>
              <a:rPr lang="en-US" b="1" dirty="0"/>
              <a:t>should not greater then</a:t>
            </a:r>
            <a:r>
              <a:rPr lang="en-US" dirty="0"/>
              <a:t> No. of Houses reached the level As on </a:t>
            </a:r>
            <a:r>
              <a:rPr lang="en-US" dirty="0" smtClean="0"/>
              <a:t>Date</a:t>
            </a:r>
          </a:p>
          <a:p>
            <a:pPr marL="393192" lvl="1" indent="0" algn="just">
              <a:buNone/>
            </a:pPr>
            <a:r>
              <a:rPr lang="en-US" dirty="0"/>
              <a:t>	</a:t>
            </a:r>
            <a:r>
              <a:rPr lang="en-US" dirty="0" smtClean="0"/>
              <a:t>						          contd</a:t>
            </a:r>
            <a:r>
              <a:rPr lang="en-US" dirty="0"/>
              <a:t>..</a:t>
            </a:r>
          </a:p>
          <a:p>
            <a:pPr marL="393192" lvl="1" indent="0" algn="just">
              <a:buNone/>
            </a:pPr>
            <a:endParaRPr lang="en-US" dirty="0"/>
          </a:p>
          <a:p>
            <a:endParaRPr lang="en-US" dirty="0"/>
          </a:p>
        </p:txBody>
      </p:sp>
    </p:spTree>
    <p:extLst>
      <p:ext uri="{BB962C8B-B14F-4D97-AF65-F5344CB8AC3E}">
        <p14:creationId xmlns:p14="http://schemas.microsoft.com/office/powerpoint/2010/main" val="86196109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96752"/>
            <a:ext cx="8291264" cy="5204048"/>
          </a:xfrm>
        </p:spPr>
        <p:txBody>
          <a:bodyPr>
            <a:noAutofit/>
          </a:bodyPr>
          <a:lstStyle/>
          <a:p>
            <a:pPr algn="just"/>
            <a:r>
              <a:rPr lang="en-US" sz="1800" dirty="0"/>
              <a:t>S</a:t>
            </a:r>
            <a:r>
              <a:rPr lang="en-US" sz="1800" dirty="0" smtClean="0"/>
              <a:t>r</a:t>
            </a:r>
            <a:r>
              <a:rPr lang="en-US" sz="1800" dirty="0"/>
              <a:t>. no.</a:t>
            </a:r>
            <a:r>
              <a:rPr lang="en-US" sz="1800" b="1" dirty="0"/>
              <a:t> </a:t>
            </a:r>
            <a:r>
              <a:rPr lang="en-US" sz="1800" dirty="0"/>
              <a:t>1.</a:t>
            </a:r>
            <a:r>
              <a:rPr lang="en-US" sz="1800" b="1" dirty="0"/>
              <a:t> </a:t>
            </a:r>
            <a:r>
              <a:rPr lang="en-US" sz="1800" dirty="0"/>
              <a:t>Houses Allotted (In AHP/ISSR)/occupied (In BLC) - Category Wise </a:t>
            </a:r>
            <a:r>
              <a:rPr lang="en-US" sz="1800" b="1" dirty="0"/>
              <a:t>should not greater then</a:t>
            </a:r>
            <a:r>
              <a:rPr lang="en-US" sz="1800" dirty="0"/>
              <a:t> total number of </a:t>
            </a:r>
            <a:r>
              <a:rPr lang="en-US" sz="1800" b="1" dirty="0"/>
              <a:t>DU</a:t>
            </a:r>
            <a:endParaRPr lang="en-US" sz="1800" dirty="0"/>
          </a:p>
          <a:p>
            <a:pPr algn="just"/>
            <a:r>
              <a:rPr lang="en-US" sz="1800" b="1" dirty="0" smtClean="0"/>
              <a:t> </a:t>
            </a:r>
            <a:r>
              <a:rPr lang="en-US" sz="1800" b="1" dirty="0"/>
              <a:t>Sum of </a:t>
            </a:r>
            <a:r>
              <a:rPr lang="en-US" sz="1800" dirty="0"/>
              <a:t>sr. no.</a:t>
            </a:r>
            <a:r>
              <a:rPr lang="en-US" sz="1800" b="1" dirty="0"/>
              <a:t> </a:t>
            </a:r>
            <a:r>
              <a:rPr lang="en-US" sz="1800" dirty="0"/>
              <a:t>1.1General, sr. no.</a:t>
            </a:r>
            <a:r>
              <a:rPr lang="en-US" sz="1800" b="1" dirty="0"/>
              <a:t> </a:t>
            </a:r>
            <a:r>
              <a:rPr lang="en-US" sz="1800" dirty="0"/>
              <a:t>1.2Scheduled Caste, sr. no.</a:t>
            </a:r>
            <a:r>
              <a:rPr lang="en-US" sz="1800" b="1" dirty="0"/>
              <a:t> </a:t>
            </a:r>
            <a:r>
              <a:rPr lang="en-US" sz="1800" dirty="0"/>
              <a:t>1.3Scheduled Tribes </a:t>
            </a:r>
            <a:r>
              <a:rPr lang="en-US" sz="1800" b="1" dirty="0"/>
              <a:t>and </a:t>
            </a:r>
            <a:r>
              <a:rPr lang="en-US" sz="1800" dirty="0"/>
              <a:t>sr. no.</a:t>
            </a:r>
            <a:r>
              <a:rPr lang="en-US" sz="1800" b="1" dirty="0"/>
              <a:t> </a:t>
            </a:r>
            <a:r>
              <a:rPr lang="en-US" sz="1800" dirty="0"/>
              <a:t>1.4Other Backward Castes </a:t>
            </a:r>
            <a:r>
              <a:rPr lang="en-US" sz="1800" b="1" dirty="0"/>
              <a:t>Is</a:t>
            </a:r>
            <a:r>
              <a:rPr lang="en-US" sz="1800" dirty="0"/>
              <a:t> </a:t>
            </a:r>
            <a:r>
              <a:rPr lang="en-US" sz="1800" b="1" dirty="0"/>
              <a:t>equal to</a:t>
            </a:r>
            <a:r>
              <a:rPr lang="en-US" sz="1800" dirty="0"/>
              <a:t> sr. no.</a:t>
            </a:r>
            <a:r>
              <a:rPr lang="en-US" sz="1800" b="1" dirty="0"/>
              <a:t> </a:t>
            </a:r>
            <a:r>
              <a:rPr lang="en-US" sz="1800" dirty="0"/>
              <a:t>1.Houses Allotted (In AHP/ISSR)/occupied (In BLC) - Category Wise</a:t>
            </a:r>
          </a:p>
          <a:p>
            <a:pPr algn="just"/>
            <a:r>
              <a:rPr lang="en-US" sz="1800" b="1" dirty="0" smtClean="0"/>
              <a:t> </a:t>
            </a:r>
            <a:r>
              <a:rPr lang="en-US" sz="1800" dirty="0"/>
              <a:t>S</a:t>
            </a:r>
            <a:r>
              <a:rPr lang="en-US" sz="1800" dirty="0" smtClean="0"/>
              <a:t>r</a:t>
            </a:r>
            <a:r>
              <a:rPr lang="en-US" sz="1800" dirty="0"/>
              <a:t>. no.</a:t>
            </a:r>
            <a:r>
              <a:rPr lang="en-US" sz="1800" b="1" dirty="0"/>
              <a:t> </a:t>
            </a:r>
            <a:r>
              <a:rPr lang="en-US" sz="1800" dirty="0"/>
              <a:t>4.Houses Allotted (In AHP/ISSR)/occupied (In BLC) - Owner Wise </a:t>
            </a:r>
            <a:r>
              <a:rPr lang="en-US" sz="1800" b="1" dirty="0"/>
              <a:t>should not greater then</a:t>
            </a:r>
            <a:r>
              <a:rPr lang="en-US" sz="1800" dirty="0"/>
              <a:t> total number of </a:t>
            </a:r>
            <a:r>
              <a:rPr lang="en-US" sz="1800" b="1" dirty="0"/>
              <a:t>DU</a:t>
            </a:r>
            <a:endParaRPr lang="en-US" sz="1800" dirty="0"/>
          </a:p>
          <a:p>
            <a:pPr algn="just"/>
            <a:r>
              <a:rPr lang="en-US" sz="1800" b="1" dirty="0" smtClean="0"/>
              <a:t> </a:t>
            </a:r>
            <a:r>
              <a:rPr lang="en-US" sz="1800" b="1" dirty="0"/>
              <a:t>Sum of </a:t>
            </a:r>
            <a:r>
              <a:rPr lang="en-US" sz="1800" dirty="0"/>
              <a:t>sr. no.</a:t>
            </a:r>
            <a:r>
              <a:rPr lang="en-US" sz="1800" b="1" dirty="0"/>
              <a:t> </a:t>
            </a:r>
            <a:r>
              <a:rPr lang="en-US" sz="1800" dirty="0"/>
              <a:t>2.Houses Allotted (In AHP/ISSR)/occupied (In BLC) for Minorities</a:t>
            </a:r>
            <a:r>
              <a:rPr lang="en-US" sz="1800" b="1" dirty="0"/>
              <a:t> and </a:t>
            </a:r>
            <a:r>
              <a:rPr lang="en-US" sz="1800" dirty="0"/>
              <a:t>3.Houses Allotted (In AHP/ISSR)/occupied (In BLC) for Physically disabled </a:t>
            </a:r>
            <a:r>
              <a:rPr lang="en-US" sz="1800" b="1" dirty="0"/>
              <a:t>should not greater then</a:t>
            </a:r>
            <a:r>
              <a:rPr lang="en-US" sz="1800" dirty="0"/>
              <a:t>1. Houses Allotted (In AHP/ISSR)/occupied (In BLC) - Category Wise</a:t>
            </a:r>
          </a:p>
          <a:p>
            <a:pPr algn="just"/>
            <a:r>
              <a:rPr lang="en-US" sz="1800" b="1" dirty="0" smtClean="0"/>
              <a:t> </a:t>
            </a:r>
            <a:r>
              <a:rPr lang="en-US" sz="1800" b="1" dirty="0"/>
              <a:t>Sum of </a:t>
            </a:r>
            <a:r>
              <a:rPr lang="en-US" sz="1800" dirty="0"/>
              <a:t>sr. no.</a:t>
            </a:r>
            <a:r>
              <a:rPr lang="en-US" sz="1800" b="1" dirty="0"/>
              <a:t> </a:t>
            </a:r>
            <a:r>
              <a:rPr lang="en-US" sz="1800" dirty="0"/>
              <a:t>4.1In name of Female, sr. no.</a:t>
            </a:r>
            <a:r>
              <a:rPr lang="en-US" sz="1800" b="1" dirty="0"/>
              <a:t> </a:t>
            </a:r>
            <a:r>
              <a:rPr lang="en-US" sz="1800" dirty="0"/>
              <a:t>4.2In name of Male,</a:t>
            </a:r>
            <a:r>
              <a:rPr lang="en-US" sz="1800" b="1" dirty="0"/>
              <a:t> </a:t>
            </a:r>
            <a:r>
              <a:rPr lang="en-US" sz="1800" dirty="0"/>
              <a:t>sr. no.</a:t>
            </a:r>
            <a:r>
              <a:rPr lang="en-US" sz="1800" b="1" dirty="0"/>
              <a:t> </a:t>
            </a:r>
            <a:r>
              <a:rPr lang="en-US" sz="1800" dirty="0"/>
              <a:t>4.3In Joint name </a:t>
            </a:r>
            <a:r>
              <a:rPr lang="en-US" sz="1800" b="1" dirty="0"/>
              <a:t>and </a:t>
            </a:r>
            <a:r>
              <a:rPr lang="en-US" sz="1800" dirty="0"/>
              <a:t>sr. no.</a:t>
            </a:r>
            <a:r>
              <a:rPr lang="en-US" sz="1800" b="1" dirty="0"/>
              <a:t> </a:t>
            </a:r>
            <a:r>
              <a:rPr lang="en-US" sz="1800" dirty="0"/>
              <a:t>4.4In name of Transgender </a:t>
            </a:r>
            <a:r>
              <a:rPr lang="en-US" sz="1800" b="1" dirty="0"/>
              <a:t>Is equal to</a:t>
            </a:r>
            <a:r>
              <a:rPr lang="en-US" sz="1800" dirty="0"/>
              <a:t> sr. no.</a:t>
            </a:r>
            <a:r>
              <a:rPr lang="en-US" sz="1800" b="1" dirty="0"/>
              <a:t> </a:t>
            </a:r>
            <a:r>
              <a:rPr lang="en-US" sz="1800" dirty="0"/>
              <a:t>4.Houses Allotted (In AHP/ISSR)/occupied (In BLC) - Owner Wise</a:t>
            </a:r>
          </a:p>
          <a:p>
            <a:pPr algn="just"/>
            <a:r>
              <a:rPr lang="en-US" sz="1800" dirty="0"/>
              <a:t>S</a:t>
            </a:r>
            <a:r>
              <a:rPr lang="en-US" sz="1800" dirty="0" smtClean="0"/>
              <a:t>r</a:t>
            </a:r>
            <a:r>
              <a:rPr lang="en-US" sz="1800" dirty="0"/>
              <a:t>. no.</a:t>
            </a:r>
            <a:r>
              <a:rPr lang="en-US" sz="1800" b="1" dirty="0"/>
              <a:t> </a:t>
            </a:r>
            <a:r>
              <a:rPr lang="en-US" sz="1800" dirty="0"/>
              <a:t>1. Houses Allotted (In AHP/ISSR)/occupied (In BLC) - Category Wise </a:t>
            </a:r>
            <a:r>
              <a:rPr lang="en-US" sz="1800" b="1" dirty="0"/>
              <a:t>Is equal to</a:t>
            </a:r>
            <a:r>
              <a:rPr lang="en-US" sz="1800" dirty="0"/>
              <a:t> sr. no.</a:t>
            </a:r>
            <a:r>
              <a:rPr lang="en-US" sz="1800" b="1" dirty="0"/>
              <a:t>  </a:t>
            </a:r>
            <a:r>
              <a:rPr lang="en-US" sz="1800" dirty="0"/>
              <a:t>4. Houses Allotted (In AHP/ISSR)/occupied (In BLC) - Owner Wise</a:t>
            </a:r>
          </a:p>
          <a:p>
            <a:pPr algn="just"/>
            <a:r>
              <a:rPr lang="en-US" sz="1800" b="1" dirty="0" smtClean="0"/>
              <a:t> </a:t>
            </a:r>
            <a:r>
              <a:rPr lang="en-US" sz="1800" dirty="0"/>
              <a:t>S</a:t>
            </a:r>
            <a:r>
              <a:rPr lang="en-US" sz="1800" dirty="0" smtClean="0"/>
              <a:t>r</a:t>
            </a:r>
            <a:r>
              <a:rPr lang="en-US" sz="1800" dirty="0"/>
              <a:t>. no.</a:t>
            </a:r>
            <a:r>
              <a:rPr lang="en-US" sz="1800" b="1" dirty="0"/>
              <a:t> </a:t>
            </a:r>
            <a:r>
              <a:rPr lang="en-US" sz="1800" dirty="0"/>
              <a:t>5. Houses Occupied (In AHP/ISSR) </a:t>
            </a:r>
            <a:r>
              <a:rPr lang="en-US" sz="1800" b="1" dirty="0"/>
              <a:t>should not greater then </a:t>
            </a:r>
            <a:r>
              <a:rPr lang="en-US" sz="1800" dirty="0"/>
              <a:t>Total number of</a:t>
            </a:r>
            <a:r>
              <a:rPr lang="en-US" sz="1800" b="1" dirty="0"/>
              <a:t> </a:t>
            </a:r>
            <a:r>
              <a:rPr lang="en-US" sz="1800" b="1" dirty="0" smtClean="0"/>
              <a:t>DU        						</a:t>
            </a:r>
            <a:r>
              <a:rPr lang="en-US" sz="1800" dirty="0" smtClean="0"/>
              <a:t>contd</a:t>
            </a:r>
            <a:r>
              <a:rPr lang="en-US" sz="1800" dirty="0"/>
              <a:t>..</a:t>
            </a:r>
          </a:p>
          <a:p>
            <a:pPr algn="just"/>
            <a:endParaRPr lang="en-US" sz="1800" dirty="0"/>
          </a:p>
        </p:txBody>
      </p:sp>
      <p:sp>
        <p:nvSpPr>
          <p:cNvPr id="4" name="Title 1"/>
          <p:cNvSpPr>
            <a:spLocks noGrp="1"/>
          </p:cNvSpPr>
          <p:nvPr>
            <p:ph type="title"/>
          </p:nvPr>
        </p:nvSpPr>
        <p:spPr>
          <a:xfrm>
            <a:off x="457200" y="116632"/>
            <a:ext cx="8229600" cy="648072"/>
          </a:xfrm>
        </p:spPr>
        <p:txBody>
          <a:bodyPr>
            <a:normAutofit fontScale="90000"/>
          </a:bodyPr>
          <a:lstStyle/>
          <a:p>
            <a:r>
              <a:rPr lang="en-US" dirty="0" smtClean="0">
                <a:solidFill>
                  <a:srgbClr val="C00000"/>
                </a:solidFill>
              </a:rPr>
              <a:t> </a:t>
            </a:r>
            <a:endParaRPr lang="en-US" dirty="0">
              <a:solidFill>
                <a:srgbClr val="C00000"/>
              </a:solidFill>
            </a:endParaRPr>
          </a:p>
        </p:txBody>
      </p:sp>
    </p:spTree>
    <p:extLst>
      <p:ext uri="{BB962C8B-B14F-4D97-AF65-F5344CB8AC3E}">
        <p14:creationId xmlns:p14="http://schemas.microsoft.com/office/powerpoint/2010/main" val="257585489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988839"/>
            <a:ext cx="8229600" cy="4032449"/>
          </a:xfrm>
        </p:spPr>
        <p:txBody>
          <a:bodyPr>
            <a:normAutofit fontScale="85000" lnSpcReduction="20000"/>
          </a:bodyPr>
          <a:lstStyle/>
          <a:p>
            <a:pPr algn="just">
              <a:buFont typeface="Wingdings" pitchFamily="2" charset="2"/>
              <a:buChar char="q"/>
            </a:pPr>
            <a:r>
              <a:rPr lang="en-US" dirty="0"/>
              <a:t>If you not “Save as Final” previous month data and come to enter current month data as “Save as Draft” or “Save as Final” then automatically previous month data is “Save as Final</a:t>
            </a:r>
            <a:r>
              <a:rPr lang="en-US" dirty="0" smtClean="0"/>
              <a:t>”.</a:t>
            </a:r>
          </a:p>
          <a:p>
            <a:pPr algn="just">
              <a:buFont typeface="Wingdings" pitchFamily="2" charset="2"/>
              <a:buChar char="q"/>
            </a:pPr>
            <a:endParaRPr lang="en-US" dirty="0"/>
          </a:p>
          <a:p>
            <a:pPr algn="just">
              <a:buFont typeface="Wingdings" pitchFamily="2" charset="2"/>
              <a:buChar char="q"/>
            </a:pPr>
            <a:r>
              <a:rPr lang="en-US" dirty="0" smtClean="0"/>
              <a:t>In </a:t>
            </a:r>
            <a:r>
              <a:rPr lang="en-US" dirty="0"/>
              <a:t>all the report only “Save as Final” data is reflect</a:t>
            </a:r>
            <a:r>
              <a:rPr lang="en-US" dirty="0" smtClean="0"/>
              <a:t>.</a:t>
            </a:r>
          </a:p>
          <a:p>
            <a:pPr algn="just">
              <a:buFont typeface="Wingdings" pitchFamily="2" charset="2"/>
              <a:buChar char="q"/>
            </a:pPr>
            <a:endParaRPr lang="en-US" dirty="0"/>
          </a:p>
          <a:p>
            <a:pPr algn="just">
              <a:buFont typeface="Wingdings" pitchFamily="2" charset="2"/>
              <a:buChar char="q"/>
            </a:pPr>
            <a:r>
              <a:rPr lang="en-US" dirty="0" smtClean="0"/>
              <a:t>System </a:t>
            </a:r>
            <a:r>
              <a:rPr lang="en-US" dirty="0"/>
              <a:t>will not allow skipping any month between the two month data</a:t>
            </a:r>
            <a:r>
              <a:rPr lang="en-US" dirty="0" smtClean="0"/>
              <a:t>.</a:t>
            </a:r>
          </a:p>
          <a:p>
            <a:pPr algn="just">
              <a:buFont typeface="Wingdings" pitchFamily="2" charset="2"/>
              <a:buChar char="q"/>
            </a:pPr>
            <a:endParaRPr lang="en-US" dirty="0"/>
          </a:p>
          <a:p>
            <a:pPr algn="just">
              <a:buFont typeface="Wingdings" pitchFamily="2" charset="2"/>
              <a:buChar char="q"/>
            </a:pPr>
            <a:r>
              <a:rPr lang="en-US" dirty="0"/>
              <a:t>For example if you submit the data for the month of April and then you go to enter the June data. System will not allow it. It shows warning to please enter the previous month data.</a:t>
            </a:r>
          </a:p>
          <a:p>
            <a:pPr>
              <a:buFont typeface="Wingdings" pitchFamily="2" charset="2"/>
              <a:buChar char="q"/>
            </a:pPr>
            <a:endParaRPr lang="en-US" dirty="0"/>
          </a:p>
        </p:txBody>
      </p:sp>
    </p:spTree>
    <p:extLst>
      <p:ext uri="{BB962C8B-B14F-4D97-AF65-F5344CB8AC3E}">
        <p14:creationId xmlns:p14="http://schemas.microsoft.com/office/powerpoint/2010/main" val="175068753"/>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IN" dirty="0" smtClean="0"/>
              <a:t>Allotment letter</a:t>
            </a:r>
            <a:endParaRPr lang="en-IN" dirty="0"/>
          </a:p>
        </p:txBody>
      </p:sp>
      <p:sp>
        <p:nvSpPr>
          <p:cNvPr id="3" name="Content Placeholder 2"/>
          <p:cNvSpPr>
            <a:spLocks noGrp="1"/>
          </p:cNvSpPr>
          <p:nvPr>
            <p:ph idx="1"/>
          </p:nvPr>
        </p:nvSpPr>
        <p:spPr/>
        <p:txBody>
          <a:bodyPr/>
          <a:lstStyle/>
          <a:p>
            <a:r>
              <a:rPr lang="en-IN" dirty="0" smtClean="0"/>
              <a:t>Entry of Allotment details by </a:t>
            </a:r>
            <a:r>
              <a:rPr lang="en-IN" dirty="0" err="1" smtClean="0"/>
              <a:t>ulb</a:t>
            </a:r>
            <a:endParaRPr lang="en-IN" dirty="0" smtClean="0"/>
          </a:p>
          <a:p>
            <a:r>
              <a:rPr lang="en-IN" dirty="0" smtClean="0"/>
              <a:t>Generation of Allotment letter</a:t>
            </a:r>
          </a:p>
          <a:p>
            <a:r>
              <a:rPr lang="en-IN" dirty="0" smtClean="0"/>
              <a:t>Allotment letter generated through e-sign of  beneficiary  (Presence of beneficiary with </a:t>
            </a:r>
            <a:r>
              <a:rPr lang="en-IN" dirty="0" err="1" smtClean="0"/>
              <a:t>Aadhar</a:t>
            </a:r>
            <a:r>
              <a:rPr lang="en-IN" dirty="0" smtClean="0"/>
              <a:t> linked mobile is required for e-sign) While e-signing OTP will come on the Beneficiary mobile for </a:t>
            </a:r>
            <a:r>
              <a:rPr lang="en-IN" dirty="0" err="1" smtClean="0"/>
              <a:t>Aadhar</a:t>
            </a:r>
            <a:r>
              <a:rPr lang="en-IN" dirty="0" smtClean="0"/>
              <a:t> verification.</a:t>
            </a:r>
          </a:p>
          <a:p>
            <a:r>
              <a:rPr lang="en-IN" dirty="0" smtClean="0"/>
              <a:t>Uploading the signed allotment letter. Without generation of Allotment letter it wont allow you to upload.</a:t>
            </a:r>
          </a:p>
          <a:p>
            <a:endParaRPr lang="en-IN" dirty="0" smtClean="0"/>
          </a:p>
          <a:p>
            <a:endParaRPr lang="en-IN" dirty="0" smtClean="0"/>
          </a:p>
          <a:p>
            <a:endParaRPr lang="en-IN" dirty="0"/>
          </a:p>
        </p:txBody>
      </p:sp>
    </p:spTree>
    <p:extLst>
      <p:ext uri="{BB962C8B-B14F-4D97-AF65-F5344CB8AC3E}">
        <p14:creationId xmlns:p14="http://schemas.microsoft.com/office/powerpoint/2010/main" val="146723533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914400"/>
            <a:ext cx="8229600" cy="515112"/>
          </a:xfrm>
        </p:spPr>
        <p:txBody>
          <a:bodyPr>
            <a:normAutofit fontScale="90000"/>
          </a:bodyPr>
          <a:lstStyle/>
          <a:p>
            <a:pPr algn="ctr"/>
            <a:r>
              <a:rPr lang="en-US" sz="3600" b="1" spc="50" dirty="0" err="1"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HFAPoA</a:t>
            </a:r>
            <a:endParaRPr lang="en-IN" sz="3600" dirty="0"/>
          </a:p>
        </p:txBody>
      </p:sp>
      <p:sp>
        <p:nvSpPr>
          <p:cNvPr id="3" name="Content Placeholder 2"/>
          <p:cNvSpPr>
            <a:spLocks noGrp="1"/>
          </p:cNvSpPr>
          <p:nvPr>
            <p:ph idx="1"/>
          </p:nvPr>
        </p:nvSpPr>
        <p:spPr>
          <a:xfrm>
            <a:off x="457200" y="1676400"/>
            <a:ext cx="8229600" cy="4648200"/>
          </a:xfrm>
        </p:spPr>
        <p:txBody>
          <a:bodyPr>
            <a:normAutofit fontScale="55000" lnSpcReduction="20000"/>
          </a:bodyPr>
          <a:lstStyle/>
          <a:p>
            <a:pPr marL="0" indent="0" fontAlgn="ctr">
              <a:buNone/>
            </a:pPr>
            <a:r>
              <a:rPr lang="en-IN" b="1" u="sng" dirty="0" smtClean="0">
                <a:hlinkClick r:id="rId2"/>
              </a:rPr>
              <a:t>Note : </a:t>
            </a:r>
          </a:p>
          <a:p>
            <a:pPr marL="0" indent="0" fontAlgn="ctr">
              <a:buNone/>
            </a:pPr>
            <a:r>
              <a:rPr lang="en-IN" sz="3400" dirty="0" smtClean="0"/>
              <a:t>This </a:t>
            </a:r>
            <a:r>
              <a:rPr lang="en-IN" sz="3400" dirty="0"/>
              <a:t>is a one time entry after </a:t>
            </a:r>
            <a:r>
              <a:rPr lang="en-IN" sz="3400" dirty="0" smtClean="0"/>
              <a:t> it has to be done after completing </a:t>
            </a:r>
            <a:r>
              <a:rPr lang="en-IN" sz="3400" dirty="0"/>
              <a:t>the survey</a:t>
            </a:r>
            <a:r>
              <a:rPr lang="en-IN" sz="3400" dirty="0" smtClean="0"/>
              <a:t>.</a:t>
            </a:r>
          </a:p>
          <a:p>
            <a:pPr marL="0" indent="0" fontAlgn="ctr">
              <a:buNone/>
            </a:pPr>
            <a:r>
              <a:rPr lang="en-IN" sz="3400" dirty="0" smtClean="0"/>
              <a:t>All are entry screen. System is not calculating anything from survey data.</a:t>
            </a:r>
          </a:p>
          <a:p>
            <a:pPr marL="0" indent="0" fontAlgn="ctr">
              <a:buNone/>
            </a:pPr>
            <a:r>
              <a:rPr lang="en-IN" sz="3400" dirty="0" smtClean="0"/>
              <a:t>After submission of Final </a:t>
            </a:r>
            <a:r>
              <a:rPr lang="en-IN" sz="3400" dirty="0" err="1" smtClean="0"/>
              <a:t>HFAPoA</a:t>
            </a:r>
            <a:r>
              <a:rPr lang="en-IN" sz="3400" dirty="0" smtClean="0"/>
              <a:t> the data can’t be modified. </a:t>
            </a:r>
          </a:p>
          <a:p>
            <a:pPr marL="0" indent="0" fontAlgn="ctr">
              <a:buNone/>
            </a:pPr>
            <a:endParaRPr lang="en-IN" sz="3400" dirty="0"/>
          </a:p>
          <a:p>
            <a:pPr marL="0" indent="0" fontAlgn="ctr">
              <a:buNone/>
            </a:pPr>
            <a:r>
              <a:rPr lang="en-IN" sz="3400" b="1" dirty="0" smtClean="0"/>
              <a:t>There Five stages namely </a:t>
            </a:r>
            <a:endParaRPr lang="en-IN" sz="3400" b="1" dirty="0"/>
          </a:p>
          <a:p>
            <a:pPr fontAlgn="ctr">
              <a:lnSpc>
                <a:spcPct val="140000"/>
              </a:lnSpc>
            </a:pPr>
            <a:r>
              <a:rPr lang="en-IN" sz="3400" b="1" dirty="0"/>
              <a:t>Strategies for Tenable Slum</a:t>
            </a:r>
          </a:p>
          <a:p>
            <a:pPr>
              <a:lnSpc>
                <a:spcPct val="140000"/>
              </a:lnSpc>
            </a:pPr>
            <a:r>
              <a:rPr lang="en-IN" sz="3400" b="1" dirty="0"/>
              <a:t>Strategies for Untenable Slum</a:t>
            </a:r>
          </a:p>
          <a:p>
            <a:pPr>
              <a:lnSpc>
                <a:spcPct val="140000"/>
              </a:lnSpc>
            </a:pPr>
            <a:r>
              <a:rPr lang="en-IN" sz="3400" b="1" dirty="0"/>
              <a:t>Proposed Interventions in Slums</a:t>
            </a:r>
          </a:p>
          <a:p>
            <a:pPr>
              <a:lnSpc>
                <a:spcPct val="140000"/>
              </a:lnSpc>
            </a:pPr>
            <a:r>
              <a:rPr lang="en-IN" sz="3400" b="1" dirty="0"/>
              <a:t>Proposed Interventions for Other Urban Poor</a:t>
            </a:r>
          </a:p>
          <a:p>
            <a:pPr>
              <a:lnSpc>
                <a:spcPct val="140000"/>
              </a:lnSpc>
            </a:pPr>
            <a:r>
              <a:rPr lang="en-IN" sz="3400" b="1" dirty="0"/>
              <a:t>Year-wise targets under different components</a:t>
            </a:r>
          </a:p>
          <a:p>
            <a:pPr>
              <a:lnSpc>
                <a:spcPct val="140000"/>
              </a:lnSpc>
            </a:pPr>
            <a:r>
              <a:rPr lang="en-IN" sz="3400" b="1" dirty="0" err="1"/>
              <a:t>HFAPoA</a:t>
            </a:r>
            <a:r>
              <a:rPr lang="en-IN" sz="3400" b="1" dirty="0"/>
              <a:t> Final Submission</a:t>
            </a:r>
            <a:endParaRPr lang="en-IN" sz="3400" dirty="0"/>
          </a:p>
          <a:p>
            <a:endParaRPr lang="en-IN" sz="3400" dirty="0"/>
          </a:p>
        </p:txBody>
      </p:sp>
    </p:spTree>
    <p:extLst>
      <p:ext uri="{BB962C8B-B14F-4D97-AF65-F5344CB8AC3E}">
        <p14:creationId xmlns:p14="http://schemas.microsoft.com/office/powerpoint/2010/main" val="383508918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8229600" cy="609600"/>
          </a:xfrm>
        </p:spPr>
        <p:txBody>
          <a:bodyPr>
            <a:normAutofit/>
          </a:bodyPr>
          <a:lstStyle/>
          <a:p>
            <a:pPr algn="ctr"/>
            <a:r>
              <a:rPr lang="en-US" sz="36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AIP</a:t>
            </a:r>
            <a:endParaRPr lang="en-IN" sz="3600" dirty="0"/>
          </a:p>
        </p:txBody>
      </p:sp>
      <p:sp>
        <p:nvSpPr>
          <p:cNvPr id="3" name="Content Placeholder 2"/>
          <p:cNvSpPr>
            <a:spLocks noGrp="1"/>
          </p:cNvSpPr>
          <p:nvPr>
            <p:ph idx="1"/>
          </p:nvPr>
        </p:nvSpPr>
        <p:spPr>
          <a:xfrm>
            <a:off x="457200" y="1676400"/>
            <a:ext cx="8229600" cy="4876800"/>
          </a:xfrm>
        </p:spPr>
        <p:txBody>
          <a:bodyPr>
            <a:normAutofit fontScale="62500" lnSpcReduction="20000"/>
          </a:bodyPr>
          <a:lstStyle/>
          <a:p>
            <a:pPr marL="0" indent="0" fontAlgn="ctr">
              <a:buNone/>
            </a:pPr>
            <a:r>
              <a:rPr lang="en-IN" sz="3200" u="sng" dirty="0" smtClean="0">
                <a:solidFill>
                  <a:srgbClr val="C00000"/>
                </a:solidFill>
              </a:rPr>
              <a:t>Note : </a:t>
            </a:r>
          </a:p>
          <a:p>
            <a:pPr marL="0" indent="0" fontAlgn="ctr">
              <a:buNone/>
            </a:pPr>
            <a:r>
              <a:rPr lang="en-IN" sz="3000" dirty="0"/>
              <a:t>This is a one time entry for a year. This has to be prepared  after completing the survey. Entry based on financial year wise;</a:t>
            </a:r>
          </a:p>
          <a:p>
            <a:pPr marL="0" indent="0" fontAlgn="ctr">
              <a:buNone/>
            </a:pPr>
            <a:r>
              <a:rPr lang="en-IN" sz="3000" dirty="0"/>
              <a:t>All are entry screen. System is not calculating anything from survey data.</a:t>
            </a:r>
          </a:p>
          <a:p>
            <a:pPr marL="0" indent="0" fontAlgn="ctr">
              <a:buNone/>
            </a:pPr>
            <a:r>
              <a:rPr lang="en-IN" sz="3000" dirty="0"/>
              <a:t>After submission of Final AIP the data can’t be modified. </a:t>
            </a:r>
          </a:p>
          <a:p>
            <a:pPr marL="0" indent="0" fontAlgn="ctr">
              <a:buNone/>
            </a:pPr>
            <a:endParaRPr lang="en-IN" sz="3000" dirty="0" smtClean="0"/>
          </a:p>
          <a:p>
            <a:pPr marL="0" indent="0" fontAlgn="ctr">
              <a:buNone/>
            </a:pPr>
            <a:r>
              <a:rPr lang="en-IN" sz="3000" b="1" dirty="0"/>
              <a:t>There five  stages namely </a:t>
            </a:r>
          </a:p>
          <a:p>
            <a:pPr marL="0" indent="0" fontAlgn="ctr">
              <a:buNone/>
            </a:pPr>
            <a:endParaRPr lang="en-IN" b="1" dirty="0"/>
          </a:p>
          <a:p>
            <a:r>
              <a:rPr lang="en-IN" sz="3200" b="1" dirty="0" smtClean="0"/>
              <a:t>Subsidy </a:t>
            </a:r>
            <a:r>
              <a:rPr lang="en-IN" sz="3200" b="1" dirty="0"/>
              <a:t>for Beneficiary-led Individual House Construction or </a:t>
            </a:r>
            <a:r>
              <a:rPr lang="en-IN" sz="3200" b="1" dirty="0" smtClean="0"/>
              <a:t>Enhancement;</a:t>
            </a:r>
          </a:p>
          <a:p>
            <a:r>
              <a:rPr lang="en-IN" sz="3200" b="1" dirty="0"/>
              <a:t>Slum Rehabilitation of Slum Dwellers with Participation of Private </a:t>
            </a:r>
            <a:r>
              <a:rPr lang="en-IN" sz="3200" b="1" dirty="0" smtClean="0"/>
              <a:t>Sector;</a:t>
            </a:r>
          </a:p>
          <a:p>
            <a:r>
              <a:rPr lang="en-IN" sz="3200" b="1" dirty="0"/>
              <a:t>Affordable Housing in Partnership with Public &amp; Private </a:t>
            </a:r>
            <a:r>
              <a:rPr lang="en-IN" sz="3200" b="1" dirty="0" smtClean="0"/>
              <a:t>Sectors;</a:t>
            </a:r>
          </a:p>
          <a:p>
            <a:r>
              <a:rPr lang="en-IN" sz="3200" b="1" dirty="0"/>
              <a:t>Affordable Housing for Weaker Section through Credit Linked </a:t>
            </a:r>
            <a:r>
              <a:rPr lang="en-IN" sz="3200" b="1" dirty="0" smtClean="0"/>
              <a:t>Subsidy;</a:t>
            </a:r>
          </a:p>
          <a:p>
            <a:r>
              <a:rPr lang="en-IN" sz="3200" b="1" dirty="0" smtClean="0"/>
              <a:t>Summary sheet for AIP; and</a:t>
            </a:r>
          </a:p>
          <a:p>
            <a:r>
              <a:rPr lang="en-IN" sz="3200" b="1" dirty="0" smtClean="0"/>
              <a:t>Final Submission of AIP</a:t>
            </a:r>
          </a:p>
          <a:p>
            <a:endParaRPr lang="en-IN" b="1" dirty="0" smtClean="0"/>
          </a:p>
          <a:p>
            <a:pPr marL="0" indent="0">
              <a:buNone/>
            </a:pPr>
            <a:endParaRPr lang="en-IN" dirty="0"/>
          </a:p>
        </p:txBody>
      </p:sp>
    </p:spTree>
    <p:extLst>
      <p:ext uri="{BB962C8B-B14F-4D97-AF65-F5344CB8AC3E}">
        <p14:creationId xmlns:p14="http://schemas.microsoft.com/office/powerpoint/2010/main" val="149034591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IN" dirty="0" smtClean="0"/>
              <a:t>CBT</a:t>
            </a:r>
            <a:endParaRPr lang="en-IN" dirty="0"/>
          </a:p>
        </p:txBody>
      </p:sp>
      <p:sp>
        <p:nvSpPr>
          <p:cNvPr id="3" name="Content Placeholder 2"/>
          <p:cNvSpPr>
            <a:spLocks noGrp="1"/>
          </p:cNvSpPr>
          <p:nvPr>
            <p:ph idx="1"/>
          </p:nvPr>
        </p:nvSpPr>
        <p:spPr/>
        <p:txBody>
          <a:bodyPr/>
          <a:lstStyle/>
          <a:p>
            <a:r>
              <a:rPr lang="en-IN" dirty="0" smtClean="0"/>
              <a:t>Details of the approved posts</a:t>
            </a:r>
          </a:p>
          <a:p>
            <a:r>
              <a:rPr lang="en-IN" dirty="0" smtClean="0"/>
              <a:t>Entry of hired CLTC Specialist details</a:t>
            </a:r>
          </a:p>
          <a:p>
            <a:r>
              <a:rPr lang="en-IN" dirty="0" smtClean="0"/>
              <a:t>Entry of CLTC Workshop master</a:t>
            </a:r>
          </a:p>
          <a:p>
            <a:r>
              <a:rPr lang="en-IN" dirty="0" smtClean="0"/>
              <a:t>Entry of Work shop Agency details</a:t>
            </a:r>
          </a:p>
          <a:p>
            <a:r>
              <a:rPr lang="en-IN" dirty="0" smtClean="0"/>
              <a:t>Submission of workshop proposal</a:t>
            </a:r>
          </a:p>
          <a:p>
            <a:r>
              <a:rPr lang="en-IN" dirty="0" smtClean="0"/>
              <a:t>Entry of Workshop Details</a:t>
            </a:r>
          </a:p>
          <a:p>
            <a:endParaRPr lang="en-IN" dirty="0"/>
          </a:p>
        </p:txBody>
      </p:sp>
    </p:spTree>
    <p:extLst>
      <p:ext uri="{BB962C8B-B14F-4D97-AF65-F5344CB8AC3E}">
        <p14:creationId xmlns:p14="http://schemas.microsoft.com/office/powerpoint/2010/main" val="315558248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914400"/>
          </a:xfrm>
        </p:spPr>
        <p:txBody>
          <a:bodyPr/>
          <a:lstStyle/>
          <a:p>
            <a:pPr algn="ctr"/>
            <a:r>
              <a:rPr lang="en-IN" dirty="0" smtClean="0"/>
              <a:t>Financial Component</a:t>
            </a:r>
            <a:endParaRPr lang="en-IN" dirty="0"/>
          </a:p>
        </p:txBody>
      </p:sp>
      <p:sp>
        <p:nvSpPr>
          <p:cNvPr id="3" name="Content Placeholder 2"/>
          <p:cNvSpPr>
            <a:spLocks noGrp="1"/>
          </p:cNvSpPr>
          <p:nvPr>
            <p:ph idx="1"/>
          </p:nvPr>
        </p:nvSpPr>
        <p:spPr/>
        <p:txBody>
          <a:bodyPr/>
          <a:lstStyle/>
          <a:p>
            <a:r>
              <a:rPr lang="en-IN" dirty="0" smtClean="0"/>
              <a:t>Entry of Payment already  made to the BLC beneficiaries (Reverse MIS).</a:t>
            </a:r>
          </a:p>
          <a:p>
            <a:r>
              <a:rPr lang="en-IN" dirty="0" smtClean="0"/>
              <a:t>Generation FTO for the BLC beneficiaries (for PFMS integration)</a:t>
            </a:r>
          </a:p>
          <a:p>
            <a:r>
              <a:rPr lang="en-IN" dirty="0" smtClean="0"/>
              <a:t>Entry of FTO transaction details</a:t>
            </a:r>
          </a:p>
          <a:p>
            <a:r>
              <a:rPr lang="en-IN" dirty="0" smtClean="0"/>
              <a:t>Entry of implementing agency details for AHP and ISSR.</a:t>
            </a:r>
          </a:p>
          <a:p>
            <a:pPr marL="0" indent="0">
              <a:buNone/>
            </a:pPr>
            <a:endParaRPr lang="en-IN" dirty="0" smtClean="0"/>
          </a:p>
          <a:p>
            <a:endParaRPr lang="en-IN" dirty="0"/>
          </a:p>
        </p:txBody>
      </p:sp>
    </p:spTree>
    <p:extLst>
      <p:ext uri="{BB962C8B-B14F-4D97-AF65-F5344CB8AC3E}">
        <p14:creationId xmlns:p14="http://schemas.microsoft.com/office/powerpoint/2010/main" val="278918920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533400"/>
            <a:ext cx="8763000" cy="990600"/>
          </a:xfrm>
        </p:spPr>
        <p:txBody>
          <a:bodyPr>
            <a:normAutofit/>
          </a:bodyPr>
          <a:lstStyle/>
          <a:p>
            <a:r>
              <a:rPr lang="en-US" alt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ea typeface="+mn-ea"/>
                <a:cs typeface="+mn-cs"/>
              </a:rPr>
              <a:t>Stages of </a:t>
            </a:r>
            <a:r>
              <a:rPr lang="en-US" altLang="en-US" sz="28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ea typeface="+mn-ea"/>
                <a:cs typeface="+mn-cs"/>
              </a:rPr>
              <a:t>PMAY </a:t>
            </a:r>
            <a:r>
              <a:rPr lang="en-US" alt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ea typeface="+mn-ea"/>
                <a:cs typeface="+mn-cs"/>
              </a:rPr>
              <a:t>MIS</a:t>
            </a:r>
            <a:endParaRPr 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ea typeface="+mn-ea"/>
              <a:cs typeface="+mn-cs"/>
            </a:endParaRPr>
          </a:p>
        </p:txBody>
      </p:sp>
      <p:sp>
        <p:nvSpPr>
          <p:cNvPr id="4" name="Content Placeholder 2"/>
          <p:cNvSpPr>
            <a:spLocks noGrp="1"/>
          </p:cNvSpPr>
          <p:nvPr>
            <p:ph idx="1"/>
          </p:nvPr>
        </p:nvSpPr>
        <p:spPr>
          <a:xfrm>
            <a:off x="228600" y="1981200"/>
            <a:ext cx="8610600" cy="4114799"/>
          </a:xfrm>
        </p:spPr>
        <p:txBody>
          <a:bodyPr>
            <a:normAutofit fontScale="92500"/>
          </a:bodyPr>
          <a:lstStyle/>
          <a:p>
            <a:pPr eaLnBrk="1" hangingPunct="1">
              <a:spcAft>
                <a:spcPts val="600"/>
              </a:spcAft>
              <a:buClr>
                <a:schemeClr val="accent2">
                  <a:lumMod val="75000"/>
                </a:schemeClr>
              </a:buClr>
              <a:buSzPct val="100000"/>
              <a:buFont typeface="Arial" pitchFamily="34" charset="0"/>
              <a:buChar char="•"/>
            </a:pPr>
            <a:r>
              <a:rPr lang="en-US" altLang="en-US" sz="2800" dirty="0" smtClean="0"/>
              <a:t>First phase of development has been completed in the month of December 2015.</a:t>
            </a:r>
          </a:p>
          <a:p>
            <a:pPr eaLnBrk="1" hangingPunct="1">
              <a:spcAft>
                <a:spcPts val="600"/>
              </a:spcAft>
              <a:buClr>
                <a:schemeClr val="accent2">
                  <a:lumMod val="75000"/>
                </a:schemeClr>
              </a:buClr>
              <a:buSzPct val="100000"/>
              <a:buFont typeface="Arial" pitchFamily="34" charset="0"/>
              <a:buChar char="•"/>
            </a:pPr>
            <a:r>
              <a:rPr lang="en-US" altLang="en-US" sz="2800" dirty="0" smtClean="0"/>
              <a:t>Site hosted at NIC Cloud in the month of January 2016.</a:t>
            </a:r>
          </a:p>
          <a:p>
            <a:pPr eaLnBrk="1" hangingPunct="1">
              <a:spcAft>
                <a:spcPts val="600"/>
              </a:spcAft>
              <a:buClr>
                <a:schemeClr val="accent2">
                  <a:lumMod val="75000"/>
                </a:schemeClr>
              </a:buClr>
              <a:buSzPct val="100000"/>
              <a:buFont typeface="Arial" pitchFamily="34" charset="0"/>
              <a:buChar char="•"/>
            </a:pPr>
            <a:r>
              <a:rPr lang="en-US" altLang="en-US" sz="2800" dirty="0" smtClean="0"/>
              <a:t>Site got the cyber security clearance for the safe hosting in the month of April 2016.</a:t>
            </a:r>
          </a:p>
          <a:p>
            <a:pPr eaLnBrk="1" hangingPunct="1">
              <a:spcAft>
                <a:spcPts val="600"/>
              </a:spcAft>
              <a:buClr>
                <a:schemeClr val="accent2">
                  <a:lumMod val="75000"/>
                </a:schemeClr>
              </a:buClr>
              <a:buSzPct val="100000"/>
              <a:buFont typeface="Arial" pitchFamily="34" charset="0"/>
              <a:buChar char="•"/>
            </a:pPr>
            <a:r>
              <a:rPr lang="en-US" altLang="en-US" sz="2800" dirty="0" smtClean="0"/>
              <a:t>Phase II  development is completed (</a:t>
            </a:r>
            <a:r>
              <a:rPr lang="en-US" altLang="en-US" sz="2800" dirty="0" err="1" smtClean="0"/>
              <a:t>Geotagging,HFAPoA</a:t>
            </a:r>
            <a:r>
              <a:rPr lang="en-US" altLang="en-US" sz="2800" dirty="0" smtClean="0"/>
              <a:t>, AIP, Physical and financial </a:t>
            </a:r>
            <a:r>
              <a:rPr lang="en-US" altLang="en-US" sz="2800" dirty="0" err="1" smtClean="0"/>
              <a:t>etc</a:t>
            </a:r>
            <a:r>
              <a:rPr lang="en-US" altLang="en-US" sz="2800" dirty="0" smtClean="0"/>
              <a:t>)</a:t>
            </a:r>
          </a:p>
          <a:p>
            <a:pPr eaLnBrk="1" hangingPunct="1">
              <a:spcAft>
                <a:spcPts val="600"/>
              </a:spcAft>
              <a:buClr>
                <a:schemeClr val="accent2">
                  <a:lumMod val="75000"/>
                </a:schemeClr>
              </a:buClr>
              <a:buSzPct val="100000"/>
              <a:buFont typeface="Arial" pitchFamily="34" charset="0"/>
              <a:buChar char="•"/>
            </a:pPr>
            <a:r>
              <a:rPr lang="en-US" altLang="en-US" sz="2800" dirty="0" smtClean="0"/>
              <a:t>Phase III development is in progress.</a:t>
            </a:r>
          </a:p>
          <a:p>
            <a:pPr eaLnBrk="1" hangingPunct="1">
              <a:spcAft>
                <a:spcPts val="600"/>
              </a:spcAft>
              <a:buClr>
                <a:schemeClr val="accent2">
                  <a:lumMod val="75000"/>
                </a:schemeClr>
              </a:buClr>
              <a:buSzPct val="100000"/>
              <a:buFont typeface="Arial" pitchFamily="34" charset="0"/>
              <a:buChar char="•"/>
            </a:pPr>
            <a:endParaRPr lang="en-US" altLang="en-US" sz="2800" dirty="0" smtClean="0"/>
          </a:p>
          <a:p>
            <a:pPr eaLnBrk="1" hangingPunct="1">
              <a:spcAft>
                <a:spcPts val="600"/>
              </a:spcAft>
              <a:buClr>
                <a:schemeClr val="accent2">
                  <a:lumMod val="75000"/>
                </a:schemeClr>
              </a:buClr>
              <a:buSzPct val="100000"/>
              <a:buFont typeface="Arial" pitchFamily="34" charset="0"/>
              <a:buChar char="•"/>
            </a:pPr>
            <a:endParaRPr lang="en-US" altLang="en-US" sz="2800" dirty="0" smtClean="0"/>
          </a:p>
          <a:p>
            <a:pPr eaLnBrk="1" hangingPunct="1">
              <a:spcAft>
                <a:spcPts val="600"/>
              </a:spcAft>
              <a:buClr>
                <a:schemeClr val="accent2">
                  <a:lumMod val="75000"/>
                </a:schemeClr>
              </a:buClr>
              <a:buSzPct val="100000"/>
              <a:buFont typeface="Arial" pitchFamily="34" charset="0"/>
              <a:buChar char="•"/>
            </a:pPr>
            <a:endParaRPr lang="en-US" altLang="en-US" sz="2800" dirty="0" smtClean="0"/>
          </a:p>
          <a:p>
            <a:pPr eaLnBrk="1" hangingPunct="1">
              <a:spcAft>
                <a:spcPts val="600"/>
              </a:spcAft>
              <a:buClr>
                <a:schemeClr val="accent2">
                  <a:lumMod val="75000"/>
                </a:schemeClr>
              </a:buClr>
              <a:buSzPct val="100000"/>
              <a:buFont typeface="Arial" pitchFamily="34" charset="0"/>
              <a:buChar char="•"/>
            </a:pPr>
            <a:endParaRPr lang="en-US" altLang="en-US" sz="2800" dirty="0" smtClean="0"/>
          </a:p>
          <a:p>
            <a:pPr eaLnBrk="1" hangingPunct="1">
              <a:spcAft>
                <a:spcPts val="600"/>
              </a:spcAft>
              <a:buClr>
                <a:schemeClr val="accent2">
                  <a:lumMod val="75000"/>
                </a:schemeClr>
              </a:buClr>
              <a:buFont typeface="Arial" pitchFamily="34" charset="0"/>
              <a:buChar char="•"/>
            </a:pPr>
            <a:endParaRPr lang="en-US" altLang="en-US" sz="2800" dirty="0" smtClean="0"/>
          </a:p>
          <a:p>
            <a:pPr eaLnBrk="1" hangingPunct="1">
              <a:spcAft>
                <a:spcPts val="600"/>
              </a:spcAft>
              <a:buClr>
                <a:schemeClr val="accent2">
                  <a:lumMod val="75000"/>
                </a:schemeClr>
              </a:buClr>
              <a:buFont typeface="Arial" pitchFamily="34" charset="0"/>
              <a:buChar char="•"/>
            </a:pPr>
            <a:endParaRPr lang="en-US" altLang="en-US" sz="2800" dirty="0" smtClean="0"/>
          </a:p>
        </p:txBody>
      </p:sp>
    </p:spTree>
    <p:extLst>
      <p:ext uri="{BB962C8B-B14F-4D97-AF65-F5344CB8AC3E}">
        <p14:creationId xmlns:p14="http://schemas.microsoft.com/office/powerpoint/2010/main" val="29431860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4" name="Rectangle 3"/>
          <p:cNvSpPr/>
          <p:nvPr/>
        </p:nvSpPr>
        <p:spPr>
          <a:xfrm>
            <a:off x="611560" y="1700808"/>
            <a:ext cx="7632848" cy="4678204"/>
          </a:xfrm>
          <a:prstGeom prst="rect">
            <a:avLst/>
          </a:prstGeom>
        </p:spPr>
        <p:txBody>
          <a:bodyPr wrap="square">
            <a:spAutoFit/>
          </a:bodyPr>
          <a:lstStyle/>
          <a:p>
            <a:endParaRPr lang="en-US" dirty="0"/>
          </a:p>
          <a:p>
            <a:pPr marL="285750" lvl="0" indent="-285750">
              <a:buFont typeface="Wingdings" pitchFamily="2" charset="2"/>
              <a:buChar char="Ø"/>
            </a:pPr>
            <a:r>
              <a:rPr lang="en-US" sz="2000" dirty="0"/>
              <a:t>If the payment for the particular stage (installment no ) has been already released , then stage and the installment no will not be show in dropdown during second time payment and so on.</a:t>
            </a:r>
          </a:p>
          <a:p>
            <a:pPr marL="285750" lvl="0" indent="-285750">
              <a:buFont typeface="Wingdings" pitchFamily="2" charset="2"/>
              <a:buChar char="Ø"/>
            </a:pPr>
            <a:r>
              <a:rPr lang="en-US" sz="2000" dirty="0"/>
              <a:t>Total share must be equal to the sum of central share, state share and </a:t>
            </a:r>
            <a:r>
              <a:rPr lang="en-US" sz="2000" dirty="0" err="1"/>
              <a:t>ulb</a:t>
            </a:r>
            <a:r>
              <a:rPr lang="en-US" sz="2000" dirty="0"/>
              <a:t> share.</a:t>
            </a:r>
          </a:p>
          <a:p>
            <a:pPr marL="285750" lvl="0" indent="-285750">
              <a:buFont typeface="Wingdings" pitchFamily="2" charset="2"/>
              <a:buChar char="Ø"/>
            </a:pPr>
            <a:r>
              <a:rPr lang="en-US" sz="2000" dirty="0"/>
              <a:t>Release of central share should not exceed 1.2 lakhs before reaching the complete stage.</a:t>
            </a:r>
          </a:p>
          <a:p>
            <a:pPr marL="285750" lvl="0" indent="-285750">
              <a:buFont typeface="Wingdings" pitchFamily="2" charset="2"/>
              <a:buChar char="Ø"/>
            </a:pPr>
            <a:r>
              <a:rPr lang="en-US" sz="2000" dirty="0"/>
              <a:t>Total central share should not exceed 1.5 lakhs including completion stage for a particular beneficiary.</a:t>
            </a:r>
          </a:p>
          <a:p>
            <a:pPr marL="285750" lvl="0" indent="-285750">
              <a:buFont typeface="Wingdings" pitchFamily="2" charset="2"/>
              <a:buChar char="Ø"/>
            </a:pPr>
            <a:r>
              <a:rPr lang="en-US" sz="2000" dirty="0"/>
              <a:t>Duplicate of releasing payment for the particular stage (installment no) is not allowed .  Even if you try it will given an error message.   </a:t>
            </a:r>
          </a:p>
          <a:p>
            <a:pPr marL="285750" lvl="0" indent="-285750">
              <a:buFont typeface="Wingdings" pitchFamily="2" charset="2"/>
              <a:buChar char="Ø"/>
            </a:pPr>
            <a:r>
              <a:rPr lang="en-US" sz="2000" dirty="0"/>
              <a:t>Duplicate checking of releasing payments is made on the reverse MIS as well as on the FTO generation (it will be implemented)</a:t>
            </a:r>
          </a:p>
          <a:p>
            <a:pPr marL="285750" lvl="0" indent="-285750">
              <a:buFont typeface="Wingdings" pitchFamily="2" charset="2"/>
              <a:buChar char="Ø"/>
            </a:pPr>
            <a:r>
              <a:rPr lang="en-US" sz="2000" dirty="0"/>
              <a:t>Transaction date should not be future date.</a:t>
            </a:r>
          </a:p>
        </p:txBody>
      </p:sp>
      <p:sp>
        <p:nvSpPr>
          <p:cNvPr id="5" name="TextBox 4"/>
          <p:cNvSpPr txBox="1"/>
          <p:nvPr/>
        </p:nvSpPr>
        <p:spPr>
          <a:xfrm>
            <a:off x="611560" y="764704"/>
            <a:ext cx="7992888" cy="830997"/>
          </a:xfrm>
          <a:prstGeom prst="rect">
            <a:avLst/>
          </a:prstGeom>
          <a:noFill/>
        </p:spPr>
        <p:txBody>
          <a:bodyPr wrap="square" rtlCol="0">
            <a:spAutoFit/>
          </a:bodyPr>
          <a:lstStyle/>
          <a:p>
            <a:pPr algn="ctr"/>
            <a:r>
              <a:rPr lang="en-US" sz="2400" b="1" dirty="0">
                <a:solidFill>
                  <a:srgbClr val="C00000"/>
                </a:solidFill>
              </a:rPr>
              <a:t>Conditions </a:t>
            </a:r>
            <a:r>
              <a:rPr lang="en-US" sz="2400" b="1" dirty="0" smtClean="0">
                <a:solidFill>
                  <a:srgbClr val="C00000"/>
                </a:solidFill>
              </a:rPr>
              <a:t>incorporated on the  </a:t>
            </a:r>
            <a:r>
              <a:rPr lang="en-US" sz="2400" b="1" dirty="0">
                <a:solidFill>
                  <a:srgbClr val="C00000"/>
                </a:solidFill>
              </a:rPr>
              <a:t>Reverse Payment </a:t>
            </a:r>
            <a:r>
              <a:rPr lang="en-US" sz="2400" b="1" dirty="0" smtClean="0">
                <a:solidFill>
                  <a:srgbClr val="C00000"/>
                </a:solidFill>
              </a:rPr>
              <a:t> as well as on the FTO </a:t>
            </a:r>
            <a:r>
              <a:rPr lang="en-US" sz="2400" b="1" dirty="0">
                <a:solidFill>
                  <a:srgbClr val="C00000"/>
                </a:solidFill>
              </a:rPr>
              <a:t>Payment</a:t>
            </a:r>
          </a:p>
        </p:txBody>
      </p:sp>
    </p:spTree>
    <p:extLst>
      <p:ext uri="{BB962C8B-B14F-4D97-AF65-F5344CB8AC3E}">
        <p14:creationId xmlns:p14="http://schemas.microsoft.com/office/powerpoint/2010/main" val="353790539"/>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IN" dirty="0" smtClean="0"/>
              <a:t>Report</a:t>
            </a:r>
            <a:endParaRPr lang="en-IN" dirty="0"/>
          </a:p>
        </p:txBody>
      </p:sp>
      <p:sp>
        <p:nvSpPr>
          <p:cNvPr id="3" name="Content Placeholder 2"/>
          <p:cNvSpPr>
            <a:spLocks noGrp="1"/>
          </p:cNvSpPr>
          <p:nvPr>
            <p:ph idx="1"/>
          </p:nvPr>
        </p:nvSpPr>
        <p:spPr/>
        <p:txBody>
          <a:bodyPr/>
          <a:lstStyle/>
          <a:p>
            <a:r>
              <a:rPr lang="en-IN" dirty="0" smtClean="0"/>
              <a:t>Annexure reports – list of submitted, overall progress, CSMC approved status</a:t>
            </a:r>
          </a:p>
          <a:p>
            <a:r>
              <a:rPr lang="en-IN" dirty="0" smtClean="0"/>
              <a:t>Reports on Physical progress </a:t>
            </a:r>
          </a:p>
          <a:p>
            <a:r>
              <a:rPr lang="en-IN" dirty="0" smtClean="0"/>
              <a:t>Reports related to Survey</a:t>
            </a:r>
          </a:p>
          <a:p>
            <a:r>
              <a:rPr lang="en-IN" dirty="0" smtClean="0"/>
              <a:t>Reports related to beneficiaries</a:t>
            </a:r>
          </a:p>
          <a:p>
            <a:r>
              <a:rPr lang="en-IN" dirty="0" smtClean="0"/>
              <a:t>Reports on financial performance</a:t>
            </a:r>
          </a:p>
          <a:p>
            <a:r>
              <a:rPr lang="en-IN" dirty="0" smtClean="0"/>
              <a:t>Report on Geotagged performances</a:t>
            </a:r>
          </a:p>
          <a:p>
            <a:r>
              <a:rPr lang="en-IN" dirty="0" smtClean="0"/>
              <a:t>Report on </a:t>
            </a:r>
            <a:r>
              <a:rPr lang="en-IN" dirty="0" err="1" smtClean="0"/>
              <a:t>Aadhar</a:t>
            </a:r>
            <a:r>
              <a:rPr lang="en-IN" dirty="0" smtClean="0"/>
              <a:t> seeded and </a:t>
            </a:r>
            <a:r>
              <a:rPr lang="en-IN" dirty="0" err="1" smtClean="0"/>
              <a:t>Aadhar</a:t>
            </a:r>
            <a:r>
              <a:rPr lang="en-IN" dirty="0" smtClean="0"/>
              <a:t> bridged</a:t>
            </a:r>
            <a:endParaRPr lang="en-IN" dirty="0"/>
          </a:p>
        </p:txBody>
      </p:sp>
    </p:spTree>
    <p:extLst>
      <p:ext uri="{BB962C8B-B14F-4D97-AF65-F5344CB8AC3E}">
        <p14:creationId xmlns:p14="http://schemas.microsoft.com/office/powerpoint/2010/main" val="382618987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IN" dirty="0" smtClean="0"/>
              <a:t>Citizen Data</a:t>
            </a:r>
            <a:endParaRPr lang="en-IN" dirty="0"/>
          </a:p>
        </p:txBody>
      </p:sp>
      <p:sp>
        <p:nvSpPr>
          <p:cNvPr id="3" name="Content Placeholder 2"/>
          <p:cNvSpPr>
            <a:spLocks noGrp="1"/>
          </p:cNvSpPr>
          <p:nvPr>
            <p:ph idx="1"/>
          </p:nvPr>
        </p:nvSpPr>
        <p:spPr/>
        <p:txBody>
          <a:bodyPr/>
          <a:lstStyle/>
          <a:p>
            <a:pPr>
              <a:spcAft>
                <a:spcPts val="600"/>
              </a:spcAft>
            </a:pPr>
            <a:r>
              <a:rPr lang="en-IN" dirty="0" smtClean="0"/>
              <a:t>Provision to approve the survey details entered by the citizen.</a:t>
            </a:r>
          </a:p>
          <a:p>
            <a:pPr>
              <a:spcAft>
                <a:spcPts val="600"/>
              </a:spcAft>
            </a:pPr>
            <a:r>
              <a:rPr lang="en-IN" dirty="0" smtClean="0"/>
              <a:t>Removal/Deletion of Survey details entered by the Citizen.</a:t>
            </a:r>
          </a:p>
          <a:p>
            <a:pPr>
              <a:spcAft>
                <a:spcPts val="600"/>
              </a:spcAft>
            </a:pPr>
            <a:r>
              <a:rPr lang="en-IN" dirty="0" smtClean="0"/>
              <a:t>Report of Citizen data</a:t>
            </a:r>
          </a:p>
          <a:p>
            <a:pPr>
              <a:spcAft>
                <a:spcPts val="600"/>
              </a:spcAft>
            </a:pPr>
            <a:endParaRPr lang="en-IN" dirty="0"/>
          </a:p>
        </p:txBody>
      </p:sp>
    </p:spTree>
    <p:extLst>
      <p:ext uri="{BB962C8B-B14F-4D97-AF65-F5344CB8AC3E}">
        <p14:creationId xmlns:p14="http://schemas.microsoft.com/office/powerpoint/2010/main" val="249346908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52400" y="1066800"/>
            <a:ext cx="8686800" cy="762000"/>
          </a:xfrm>
        </p:spPr>
        <p:txBody>
          <a:bodyPr>
            <a:noAutofit/>
          </a:bodyPr>
          <a:lstStyle/>
          <a:p>
            <a:r>
              <a:rPr lang="en-US" sz="28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ea typeface="+mn-ea"/>
                <a:cs typeface="+mn-cs"/>
              </a:rPr>
              <a:t>Activities </a:t>
            </a:r>
            <a:r>
              <a:rPr 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ea typeface="+mn-ea"/>
                <a:cs typeface="+mn-cs"/>
              </a:rPr>
              <a:t>of </a:t>
            </a:r>
            <a:r>
              <a:rPr lang="en-US" sz="28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ea typeface="+mn-ea"/>
                <a:cs typeface="+mn-cs"/>
              </a:rPr>
              <a:t> State users</a:t>
            </a:r>
            <a:r>
              <a:rPr lang="en-IN"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ea typeface="+mn-ea"/>
                <a:cs typeface="+mn-cs"/>
              </a:rPr>
              <a:t/>
            </a:r>
            <a:br>
              <a:rPr lang="en-IN"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ea typeface="+mn-ea"/>
                <a:cs typeface="+mn-cs"/>
              </a:rPr>
            </a:br>
            <a:endParaRPr 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ea typeface="+mn-ea"/>
              <a:cs typeface="+mn-cs"/>
            </a:endParaRPr>
          </a:p>
        </p:txBody>
      </p:sp>
      <p:sp>
        <p:nvSpPr>
          <p:cNvPr id="5" name="Content Placeholder 2"/>
          <p:cNvSpPr>
            <a:spLocks noGrp="1"/>
          </p:cNvSpPr>
          <p:nvPr>
            <p:ph idx="1"/>
          </p:nvPr>
        </p:nvSpPr>
        <p:spPr>
          <a:xfrm>
            <a:off x="152400" y="1828800"/>
            <a:ext cx="8305800" cy="4648200"/>
          </a:xfrm>
        </p:spPr>
        <p:txBody>
          <a:bodyPr>
            <a:normAutofit fontScale="92500" lnSpcReduction="20000"/>
          </a:bodyPr>
          <a:lstStyle/>
          <a:p>
            <a:pPr marL="0" indent="0">
              <a:buClr>
                <a:schemeClr val="accent2">
                  <a:lumMod val="75000"/>
                </a:schemeClr>
              </a:buClr>
              <a:buSzPct val="100000"/>
              <a:buNone/>
            </a:pPr>
            <a:endParaRPr lang="en-US" altLang="en-US" sz="1400" dirty="0"/>
          </a:p>
          <a:p>
            <a:pPr>
              <a:spcAft>
                <a:spcPts val="600"/>
              </a:spcAft>
              <a:buClr>
                <a:schemeClr val="accent2">
                  <a:lumMod val="75000"/>
                </a:schemeClr>
              </a:buClr>
              <a:buSzPct val="100000"/>
              <a:buFont typeface="Courier New" panose="02070309020205020404" pitchFamily="49" charset="0"/>
              <a:buChar char="o"/>
            </a:pPr>
            <a:r>
              <a:rPr lang="en-US" altLang="en-US" sz="2400" dirty="0"/>
              <a:t>Approval of DPR submitted by cities.</a:t>
            </a:r>
          </a:p>
          <a:p>
            <a:pPr>
              <a:spcAft>
                <a:spcPts val="600"/>
              </a:spcAft>
              <a:buClr>
                <a:schemeClr val="accent2">
                  <a:lumMod val="75000"/>
                </a:schemeClr>
              </a:buClr>
              <a:buSzPct val="100000"/>
              <a:buFont typeface="Courier New" panose="02070309020205020404" pitchFamily="49" charset="0"/>
              <a:buChar char="o"/>
            </a:pPr>
            <a:r>
              <a:rPr lang="en-US" altLang="en-US" sz="2400" dirty="0"/>
              <a:t>Upload signed copy of </a:t>
            </a:r>
            <a:r>
              <a:rPr lang="en-US" altLang="en-US" sz="2400" dirty="0" smtClean="0"/>
              <a:t>DPR (Annexure </a:t>
            </a:r>
            <a:r>
              <a:rPr lang="en-US" altLang="en-US" sz="2400" dirty="0"/>
              <a:t>7</a:t>
            </a:r>
            <a:r>
              <a:rPr lang="en-US" altLang="en-US" sz="2400" dirty="0" smtClean="0"/>
              <a:t>A,7B,  7C &amp; 7D).</a:t>
            </a:r>
            <a:endParaRPr lang="en-US" altLang="en-US" sz="2400" dirty="0"/>
          </a:p>
          <a:p>
            <a:pPr>
              <a:spcAft>
                <a:spcPts val="600"/>
              </a:spcAft>
              <a:buClr>
                <a:schemeClr val="accent2">
                  <a:lumMod val="75000"/>
                </a:schemeClr>
              </a:buClr>
              <a:buSzPct val="100000"/>
              <a:buFont typeface="Courier New" panose="02070309020205020404" pitchFamily="49" charset="0"/>
              <a:buChar char="o"/>
            </a:pPr>
            <a:r>
              <a:rPr lang="en-US" altLang="en-US" sz="2400" dirty="0"/>
              <a:t>Upload consolidate DPR of </a:t>
            </a:r>
            <a:r>
              <a:rPr lang="en-US" altLang="en-US" sz="2400" dirty="0" smtClean="0"/>
              <a:t>In-Situ.</a:t>
            </a:r>
          </a:p>
          <a:p>
            <a:pPr>
              <a:spcAft>
                <a:spcPts val="600"/>
              </a:spcAft>
              <a:buClr>
                <a:schemeClr val="accent2">
                  <a:lumMod val="75000"/>
                </a:schemeClr>
              </a:buClr>
              <a:buSzPct val="100000"/>
              <a:buFont typeface="Courier New" panose="02070309020205020404" pitchFamily="49" charset="0"/>
              <a:buChar char="o"/>
            </a:pPr>
            <a:r>
              <a:rPr lang="en-US" altLang="en-US" sz="2400" dirty="0" smtClean="0"/>
              <a:t>Approval of Beneficiaries Modification Request submitted by cities.</a:t>
            </a:r>
          </a:p>
          <a:p>
            <a:pPr>
              <a:spcAft>
                <a:spcPts val="600"/>
              </a:spcAft>
              <a:buClr>
                <a:schemeClr val="accent2">
                  <a:lumMod val="75000"/>
                </a:schemeClr>
              </a:buClr>
              <a:buSzPct val="100000"/>
              <a:buFont typeface="Courier New" panose="02070309020205020404" pitchFamily="49" charset="0"/>
              <a:buChar char="o"/>
            </a:pPr>
            <a:r>
              <a:rPr lang="en-US" altLang="en-US" sz="2400" dirty="0" smtClean="0"/>
              <a:t>SLSMC member details</a:t>
            </a:r>
          </a:p>
          <a:p>
            <a:pPr>
              <a:spcAft>
                <a:spcPts val="600"/>
              </a:spcAft>
              <a:buClr>
                <a:schemeClr val="accent2">
                  <a:lumMod val="75000"/>
                </a:schemeClr>
              </a:buClr>
              <a:buSzPct val="100000"/>
              <a:buFont typeface="Courier New" panose="02070309020205020404" pitchFamily="49" charset="0"/>
              <a:buChar char="o"/>
            </a:pPr>
            <a:r>
              <a:rPr lang="en-US" altLang="en-US" sz="2400" dirty="0" smtClean="0"/>
              <a:t>SLSMC Minutes</a:t>
            </a:r>
          </a:p>
          <a:p>
            <a:pPr>
              <a:spcAft>
                <a:spcPts val="600"/>
              </a:spcAft>
              <a:buClr>
                <a:schemeClr val="accent2">
                  <a:lumMod val="75000"/>
                </a:schemeClr>
              </a:buClr>
              <a:buSzPct val="100000"/>
              <a:buFont typeface="Courier New" panose="02070309020205020404" pitchFamily="49" charset="0"/>
              <a:buChar char="o"/>
            </a:pPr>
            <a:r>
              <a:rPr lang="en-US" altLang="en-US" sz="2400" dirty="0" smtClean="0"/>
              <a:t>SLAC </a:t>
            </a:r>
            <a:r>
              <a:rPr lang="en-US" altLang="en-US" sz="2400" dirty="0"/>
              <a:t>member </a:t>
            </a:r>
            <a:r>
              <a:rPr lang="en-US" altLang="en-US" sz="2400" dirty="0" smtClean="0"/>
              <a:t>details</a:t>
            </a:r>
          </a:p>
          <a:p>
            <a:pPr>
              <a:spcAft>
                <a:spcPts val="600"/>
              </a:spcAft>
              <a:buClr>
                <a:schemeClr val="accent2">
                  <a:lumMod val="75000"/>
                </a:schemeClr>
              </a:buClr>
              <a:buSzPct val="100000"/>
              <a:buFont typeface="Courier New" panose="02070309020205020404" pitchFamily="49" charset="0"/>
              <a:buChar char="o"/>
            </a:pPr>
            <a:r>
              <a:rPr lang="en-US" altLang="en-US" sz="2400" dirty="0" smtClean="0"/>
              <a:t>SLAC minutes details</a:t>
            </a:r>
          </a:p>
          <a:p>
            <a:pPr>
              <a:buClr>
                <a:schemeClr val="accent2">
                  <a:lumMod val="75000"/>
                </a:schemeClr>
              </a:buClr>
              <a:buSzPct val="100000"/>
              <a:buFont typeface="Arial" pitchFamily="34" charset="0"/>
              <a:buChar char="•"/>
            </a:pPr>
            <a:endParaRPr lang="en-US" altLang="en-US" sz="2400" dirty="0"/>
          </a:p>
          <a:p>
            <a:pPr marL="0" indent="0" algn="r">
              <a:buClr>
                <a:schemeClr val="accent2">
                  <a:lumMod val="75000"/>
                </a:schemeClr>
              </a:buClr>
              <a:buSzPct val="100000"/>
              <a:buNone/>
            </a:pPr>
            <a:r>
              <a:rPr lang="en-US" altLang="en-US" sz="2400" dirty="0" smtClean="0"/>
              <a:t>                                                                                                 </a:t>
            </a:r>
            <a:r>
              <a:rPr lang="en-US" altLang="en-US" sz="2400" dirty="0" err="1" smtClean="0"/>
              <a:t>Contd</a:t>
            </a:r>
            <a:r>
              <a:rPr lang="en-US" altLang="en-US" sz="2400" dirty="0" smtClean="0"/>
              <a:t>…</a:t>
            </a:r>
            <a:endParaRPr lang="en-US" altLang="en-US" sz="2400" dirty="0"/>
          </a:p>
        </p:txBody>
      </p:sp>
    </p:spTree>
    <p:extLst>
      <p:ext uri="{BB962C8B-B14F-4D97-AF65-F5344CB8AC3E}">
        <p14:creationId xmlns:p14="http://schemas.microsoft.com/office/powerpoint/2010/main" val="27434952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1676400"/>
            <a:ext cx="8458200" cy="4893647"/>
          </a:xfrm>
          <a:prstGeom prst="rect">
            <a:avLst/>
          </a:prstGeom>
          <a:noFill/>
        </p:spPr>
        <p:txBody>
          <a:bodyPr wrap="square" rtlCol="0">
            <a:spAutoFit/>
          </a:bodyPr>
          <a:lstStyle/>
          <a:p>
            <a:pPr marL="342900" indent="-342900">
              <a:buClr>
                <a:schemeClr val="accent2">
                  <a:lumMod val="75000"/>
                </a:schemeClr>
              </a:buClr>
              <a:buSzPct val="100000"/>
              <a:buFont typeface="Courier New" panose="02070309020205020404" pitchFamily="49" charset="0"/>
              <a:buChar char="o"/>
            </a:pPr>
            <a:r>
              <a:rPr lang="en-US" altLang="en-US" sz="2400" dirty="0"/>
              <a:t>Approval of the final submission of </a:t>
            </a:r>
            <a:r>
              <a:rPr lang="en-US" altLang="en-US" sz="2400" dirty="0" err="1"/>
              <a:t>HFAPoA</a:t>
            </a:r>
            <a:r>
              <a:rPr lang="en-US" altLang="en-US" sz="2400" dirty="0"/>
              <a:t> by the cities.</a:t>
            </a:r>
          </a:p>
          <a:p>
            <a:pPr marL="342900" indent="-342900">
              <a:buClr>
                <a:schemeClr val="accent2">
                  <a:lumMod val="75000"/>
                </a:schemeClr>
              </a:buClr>
              <a:buSzPct val="100000"/>
              <a:buFont typeface="Courier New" panose="02070309020205020404" pitchFamily="49" charset="0"/>
              <a:buChar char="o"/>
            </a:pPr>
            <a:r>
              <a:rPr lang="en-US" altLang="en-US" sz="2400" dirty="0"/>
              <a:t>Provision to unlock the final submission of </a:t>
            </a:r>
            <a:r>
              <a:rPr lang="en-US" altLang="en-US" sz="2400" dirty="0" err="1"/>
              <a:t>HFAPoA</a:t>
            </a:r>
            <a:r>
              <a:rPr lang="en-US" altLang="en-US" sz="2400" dirty="0"/>
              <a:t>  for the modification by the cities</a:t>
            </a:r>
          </a:p>
          <a:p>
            <a:pPr marL="342900" indent="-342900">
              <a:buClr>
                <a:schemeClr val="accent2">
                  <a:lumMod val="75000"/>
                </a:schemeClr>
              </a:buClr>
              <a:buSzPct val="100000"/>
              <a:buFont typeface="Courier New" panose="02070309020205020404" pitchFamily="49" charset="0"/>
              <a:buChar char="o"/>
            </a:pPr>
            <a:r>
              <a:rPr lang="en-US" altLang="en-US" sz="2400" dirty="0"/>
              <a:t>Approval of the final submission of AIP by the cities.</a:t>
            </a:r>
          </a:p>
          <a:p>
            <a:pPr marL="342900" indent="-342900">
              <a:buClr>
                <a:schemeClr val="accent2">
                  <a:lumMod val="75000"/>
                </a:schemeClr>
              </a:buClr>
              <a:buSzPct val="100000"/>
              <a:buFont typeface="Courier New" panose="02070309020205020404" pitchFamily="49" charset="0"/>
              <a:buChar char="o"/>
            </a:pPr>
            <a:r>
              <a:rPr lang="en-US" altLang="en-US" sz="2400" dirty="0"/>
              <a:t>Provision to unlock the final submission of AIP  for the modification by the </a:t>
            </a:r>
            <a:r>
              <a:rPr lang="en-US" altLang="en-US" sz="2400" dirty="0" smtClean="0"/>
              <a:t>cities</a:t>
            </a:r>
          </a:p>
          <a:p>
            <a:pPr marL="342900" indent="-342900">
              <a:buClr>
                <a:schemeClr val="accent2">
                  <a:lumMod val="75000"/>
                </a:schemeClr>
              </a:buClr>
              <a:buSzPct val="100000"/>
              <a:buFont typeface="Courier New" panose="02070309020205020404" pitchFamily="49" charset="0"/>
              <a:buChar char="o"/>
            </a:pPr>
            <a:r>
              <a:rPr lang="en-IN" sz="2400" dirty="0"/>
              <a:t>Add/Update </a:t>
            </a:r>
            <a:r>
              <a:rPr lang="en-IN" sz="2400" dirty="0" smtClean="0"/>
              <a:t>SLTC </a:t>
            </a:r>
            <a:r>
              <a:rPr lang="en-IN" sz="2400" dirty="0"/>
              <a:t>Specialist Details</a:t>
            </a:r>
          </a:p>
          <a:p>
            <a:pPr marL="342900" indent="-342900">
              <a:buClr>
                <a:schemeClr val="accent2">
                  <a:lumMod val="75000"/>
                </a:schemeClr>
              </a:buClr>
              <a:buSzPct val="100000"/>
              <a:buFont typeface="Courier New" panose="02070309020205020404" pitchFamily="49" charset="0"/>
              <a:buChar char="o"/>
            </a:pPr>
            <a:r>
              <a:rPr lang="en-IN" sz="2400" dirty="0"/>
              <a:t>Workshop </a:t>
            </a:r>
            <a:r>
              <a:rPr lang="en-IN" sz="2400" dirty="0" smtClean="0"/>
              <a:t>Master</a:t>
            </a:r>
            <a:endParaRPr lang="en-IN" sz="2400" dirty="0"/>
          </a:p>
          <a:p>
            <a:pPr marL="342900" indent="-342900">
              <a:buClr>
                <a:schemeClr val="accent2">
                  <a:lumMod val="75000"/>
                </a:schemeClr>
              </a:buClr>
              <a:buSzPct val="100000"/>
              <a:buFont typeface="Courier New" panose="02070309020205020404" pitchFamily="49" charset="0"/>
              <a:buChar char="o"/>
            </a:pPr>
            <a:r>
              <a:rPr lang="en-IN" sz="2400" dirty="0"/>
              <a:t>Workshop </a:t>
            </a:r>
            <a:r>
              <a:rPr lang="en-IN" sz="2400" dirty="0" smtClean="0"/>
              <a:t>Agency Details</a:t>
            </a:r>
            <a:endParaRPr lang="en-IN" sz="2400" dirty="0"/>
          </a:p>
          <a:p>
            <a:pPr marL="342900" indent="-342900">
              <a:buClr>
                <a:schemeClr val="accent2">
                  <a:lumMod val="75000"/>
                </a:schemeClr>
              </a:buClr>
              <a:buSzPct val="100000"/>
              <a:buFont typeface="Courier New" panose="02070309020205020404" pitchFamily="49" charset="0"/>
              <a:buChar char="o"/>
            </a:pPr>
            <a:r>
              <a:rPr lang="en-IN" sz="2400" dirty="0"/>
              <a:t>Workshop </a:t>
            </a:r>
            <a:r>
              <a:rPr lang="en-IN" sz="2400" dirty="0" smtClean="0"/>
              <a:t>Proposal</a:t>
            </a:r>
            <a:endParaRPr lang="en-IN" sz="2400" dirty="0"/>
          </a:p>
          <a:p>
            <a:pPr marL="342900" indent="-342900">
              <a:buClr>
                <a:schemeClr val="accent2">
                  <a:lumMod val="75000"/>
                </a:schemeClr>
              </a:buClr>
              <a:buSzPct val="100000"/>
              <a:buFont typeface="Courier New" panose="02070309020205020404" pitchFamily="49" charset="0"/>
              <a:buChar char="o"/>
            </a:pPr>
            <a:r>
              <a:rPr lang="en-IN" sz="2400" dirty="0"/>
              <a:t>Workshop </a:t>
            </a:r>
            <a:r>
              <a:rPr lang="en-IN" sz="2400" dirty="0" smtClean="0"/>
              <a:t>for Specialist</a:t>
            </a:r>
          </a:p>
          <a:p>
            <a:pPr marL="342900" indent="-342900">
              <a:buClr>
                <a:schemeClr val="accent2">
                  <a:lumMod val="75000"/>
                </a:schemeClr>
              </a:buClr>
              <a:buSzPct val="100000"/>
              <a:buFont typeface="Courier New" panose="02070309020205020404" pitchFamily="49" charset="0"/>
              <a:buChar char="o"/>
            </a:pPr>
            <a:r>
              <a:rPr lang="en-IN" sz="2400" dirty="0" smtClean="0"/>
              <a:t>Edit </a:t>
            </a:r>
            <a:r>
              <a:rPr lang="en-IN" sz="2400" dirty="0"/>
              <a:t>Physical Payment Details for BLC Beneficiaries</a:t>
            </a:r>
          </a:p>
          <a:p>
            <a:pPr marL="342900" indent="-342900">
              <a:buClr>
                <a:schemeClr val="accent2">
                  <a:lumMod val="75000"/>
                </a:schemeClr>
              </a:buClr>
              <a:buSzPct val="100000"/>
              <a:buFont typeface="Courier New" panose="02070309020205020404" pitchFamily="49" charset="0"/>
              <a:buChar char="o"/>
            </a:pPr>
            <a:r>
              <a:rPr lang="en-IN" sz="2400" dirty="0" smtClean="0"/>
              <a:t>Releases to Cities</a:t>
            </a:r>
            <a:endParaRPr lang="en-US" altLang="en-US" sz="2400" dirty="0"/>
          </a:p>
        </p:txBody>
      </p:sp>
      <p:sp>
        <p:nvSpPr>
          <p:cNvPr id="3" name="Title 1"/>
          <p:cNvSpPr txBox="1">
            <a:spLocks/>
          </p:cNvSpPr>
          <p:nvPr/>
        </p:nvSpPr>
        <p:spPr>
          <a:xfrm>
            <a:off x="228600" y="838200"/>
            <a:ext cx="8686800" cy="609600"/>
          </a:xfrm>
          <a:prstGeom prst="rect">
            <a:avLst/>
          </a:prstGeom>
        </p:spPr>
        <p:txBody>
          <a:bodyPr>
            <a:no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r>
              <a:rPr lang="en-US" sz="28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ea typeface="+mn-ea"/>
                <a:cs typeface="+mn-cs"/>
              </a:rPr>
              <a:t>Activities of  State users</a:t>
            </a:r>
            <a:r>
              <a:rPr lang="en-IN" sz="28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ea typeface="+mn-ea"/>
                <a:cs typeface="+mn-cs"/>
              </a:rPr>
              <a:t/>
            </a:r>
            <a:br>
              <a:rPr lang="en-IN" sz="28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ea typeface="+mn-ea"/>
                <a:cs typeface="+mn-cs"/>
              </a:rPr>
            </a:br>
            <a:endParaRPr 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ea typeface="+mn-ea"/>
              <a:cs typeface="+mn-cs"/>
            </a:endParaRPr>
          </a:p>
        </p:txBody>
      </p:sp>
    </p:spTree>
    <p:extLst>
      <p:ext uri="{BB962C8B-B14F-4D97-AF65-F5344CB8AC3E}">
        <p14:creationId xmlns:p14="http://schemas.microsoft.com/office/powerpoint/2010/main" val="123101254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1676400"/>
            <a:ext cx="8458200" cy="3139321"/>
          </a:xfrm>
          <a:prstGeom prst="rect">
            <a:avLst/>
          </a:prstGeom>
          <a:noFill/>
        </p:spPr>
        <p:txBody>
          <a:bodyPr wrap="square" rtlCol="0">
            <a:spAutoFit/>
          </a:bodyPr>
          <a:lstStyle/>
          <a:p>
            <a:pPr marL="800100" lvl="1" indent="-342900">
              <a:spcAft>
                <a:spcPts val="600"/>
              </a:spcAft>
              <a:buClr>
                <a:schemeClr val="accent2">
                  <a:lumMod val="75000"/>
                </a:schemeClr>
              </a:buClr>
              <a:buSzPct val="100000"/>
              <a:buFont typeface="Wingdings" panose="05000000000000000000" pitchFamily="2" charset="2"/>
              <a:buChar char="v"/>
            </a:pPr>
            <a:r>
              <a:rPr lang="en-US" altLang="en-US" sz="2400" dirty="0" smtClean="0"/>
              <a:t>Add/Update </a:t>
            </a:r>
            <a:r>
              <a:rPr lang="en-US" altLang="en-US" sz="2400" dirty="0"/>
              <a:t>State </a:t>
            </a:r>
            <a:r>
              <a:rPr lang="en-US" altLang="en-US" sz="2400" dirty="0" smtClean="0"/>
              <a:t>In charge </a:t>
            </a:r>
            <a:r>
              <a:rPr lang="en-US" altLang="en-US" sz="2400" dirty="0"/>
              <a:t>Details</a:t>
            </a:r>
          </a:p>
          <a:p>
            <a:pPr marL="800100" lvl="1" indent="-342900">
              <a:spcAft>
                <a:spcPts val="600"/>
              </a:spcAft>
              <a:buClr>
                <a:schemeClr val="accent2">
                  <a:lumMod val="75000"/>
                </a:schemeClr>
              </a:buClr>
              <a:buSzPct val="100000"/>
              <a:buFont typeface="Wingdings" panose="05000000000000000000" pitchFamily="2" charset="2"/>
              <a:buChar char="v"/>
            </a:pPr>
            <a:r>
              <a:rPr lang="en-US" altLang="en-US" sz="2400" dirty="0"/>
              <a:t>Create/Change City Login</a:t>
            </a:r>
          </a:p>
          <a:p>
            <a:pPr marL="800100" lvl="1" indent="-342900">
              <a:spcAft>
                <a:spcPts val="600"/>
              </a:spcAft>
              <a:buClr>
                <a:schemeClr val="accent2">
                  <a:lumMod val="75000"/>
                </a:schemeClr>
              </a:buClr>
              <a:buSzPct val="100000"/>
              <a:buFont typeface="Wingdings" panose="05000000000000000000" pitchFamily="2" charset="2"/>
              <a:buChar char="v"/>
            </a:pPr>
            <a:r>
              <a:rPr lang="en-US" altLang="en-US" sz="2400" dirty="0"/>
              <a:t>Add/Update State Nodal Agency</a:t>
            </a:r>
          </a:p>
          <a:p>
            <a:pPr marL="800100" lvl="1" indent="-342900">
              <a:spcAft>
                <a:spcPts val="600"/>
              </a:spcAft>
              <a:buClr>
                <a:schemeClr val="accent2">
                  <a:lumMod val="75000"/>
                </a:schemeClr>
              </a:buClr>
              <a:buSzPct val="100000"/>
              <a:buFont typeface="Wingdings" panose="05000000000000000000" pitchFamily="2" charset="2"/>
              <a:buChar char="v"/>
            </a:pPr>
            <a:r>
              <a:rPr lang="en-US" altLang="en-US" sz="2400" dirty="0"/>
              <a:t>Add/Update Implementing Agency Master Details</a:t>
            </a:r>
          </a:p>
          <a:p>
            <a:pPr marL="800100" lvl="1" indent="-342900">
              <a:spcAft>
                <a:spcPts val="600"/>
              </a:spcAft>
              <a:buClr>
                <a:schemeClr val="accent2">
                  <a:lumMod val="75000"/>
                </a:schemeClr>
              </a:buClr>
              <a:buSzPct val="100000"/>
              <a:buFont typeface="Wingdings" panose="05000000000000000000" pitchFamily="2" charset="2"/>
              <a:buChar char="v"/>
            </a:pPr>
            <a:r>
              <a:rPr lang="en-US" altLang="en-US" sz="2400" dirty="0"/>
              <a:t>Add/Update Bank Branch Details</a:t>
            </a:r>
          </a:p>
          <a:p>
            <a:pPr marL="800100" lvl="1" indent="-342900">
              <a:spcAft>
                <a:spcPts val="600"/>
              </a:spcAft>
              <a:buClr>
                <a:schemeClr val="accent2">
                  <a:lumMod val="75000"/>
                </a:schemeClr>
              </a:buClr>
              <a:buSzPct val="100000"/>
              <a:buFont typeface="Wingdings" panose="05000000000000000000" pitchFamily="2" charset="2"/>
              <a:buChar char="v"/>
            </a:pPr>
            <a:r>
              <a:rPr lang="en-US" altLang="en-US" sz="2400" dirty="0"/>
              <a:t>Add/Update Bank Account </a:t>
            </a:r>
            <a:r>
              <a:rPr lang="en-US" altLang="en-US" sz="2400" dirty="0" smtClean="0"/>
              <a:t>Details</a:t>
            </a:r>
          </a:p>
          <a:p>
            <a:pPr marL="800100" lvl="1" indent="-342900">
              <a:spcAft>
                <a:spcPts val="600"/>
              </a:spcAft>
              <a:buClr>
                <a:schemeClr val="accent2">
                  <a:lumMod val="75000"/>
                </a:schemeClr>
              </a:buClr>
              <a:buSzPct val="100000"/>
              <a:buFont typeface="Wingdings" panose="05000000000000000000" pitchFamily="2" charset="2"/>
              <a:buChar char="v"/>
            </a:pPr>
            <a:r>
              <a:rPr lang="en-US" sz="2400" dirty="0" smtClean="0"/>
              <a:t>Print and Track Application</a:t>
            </a:r>
            <a:endParaRPr lang="en-IN" dirty="0"/>
          </a:p>
        </p:txBody>
      </p:sp>
      <p:sp>
        <p:nvSpPr>
          <p:cNvPr id="3" name="Title 1"/>
          <p:cNvSpPr txBox="1">
            <a:spLocks/>
          </p:cNvSpPr>
          <p:nvPr/>
        </p:nvSpPr>
        <p:spPr>
          <a:xfrm>
            <a:off x="228600" y="838200"/>
            <a:ext cx="8686800" cy="609600"/>
          </a:xfrm>
          <a:prstGeom prst="rect">
            <a:avLst/>
          </a:prstGeom>
        </p:spPr>
        <p:txBody>
          <a:bodyPr>
            <a:no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r>
              <a:rPr lang="en-US" sz="28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ea typeface="+mn-ea"/>
                <a:cs typeface="+mn-cs"/>
              </a:rPr>
              <a:t>Activities of  State users</a:t>
            </a:r>
            <a:r>
              <a:rPr lang="en-IN" sz="28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ea typeface="+mn-ea"/>
                <a:cs typeface="+mn-cs"/>
              </a:rPr>
              <a:t/>
            </a:r>
            <a:br>
              <a:rPr lang="en-IN" sz="28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ea typeface="+mn-ea"/>
                <a:cs typeface="+mn-cs"/>
              </a:rPr>
            </a:br>
            <a:endParaRPr 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ea typeface="+mn-ea"/>
              <a:cs typeface="+mn-cs"/>
            </a:endParaRPr>
          </a:p>
        </p:txBody>
      </p:sp>
    </p:spTree>
    <p:extLst>
      <p:ext uri="{BB962C8B-B14F-4D97-AF65-F5344CB8AC3E}">
        <p14:creationId xmlns:p14="http://schemas.microsoft.com/office/powerpoint/2010/main" val="179423110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515112"/>
          </a:xfrm>
        </p:spPr>
        <p:txBody>
          <a:bodyPr>
            <a:normAutofit fontScale="90000"/>
          </a:bodyPr>
          <a:lstStyle/>
          <a:p>
            <a:pPr algn="ctr"/>
            <a:r>
              <a:rPr lang="en-IN" dirty="0" smtClean="0"/>
              <a:t>STATE </a:t>
            </a:r>
            <a:endParaRPr lang="en-IN" dirty="0"/>
          </a:p>
        </p:txBody>
      </p:sp>
      <p:sp>
        <p:nvSpPr>
          <p:cNvPr id="3" name="Content Placeholder 2"/>
          <p:cNvSpPr>
            <a:spLocks noGrp="1"/>
          </p:cNvSpPr>
          <p:nvPr>
            <p:ph idx="1"/>
          </p:nvPr>
        </p:nvSpPr>
        <p:spPr/>
        <p:txBody>
          <a:bodyPr/>
          <a:lstStyle/>
          <a:p>
            <a:r>
              <a:rPr lang="en-IN" dirty="0" smtClean="0"/>
              <a:t>Provision to approve the ULB Submitted projects (Original and revised proposal)</a:t>
            </a:r>
          </a:p>
          <a:p>
            <a:r>
              <a:rPr lang="en-IN" dirty="0" smtClean="0"/>
              <a:t>Provision to upload the signed projects</a:t>
            </a:r>
          </a:p>
          <a:p>
            <a:r>
              <a:rPr lang="en-IN" dirty="0" smtClean="0"/>
              <a:t>Approval of Beneficiaries modification request submitted by ULB.</a:t>
            </a:r>
          </a:p>
          <a:p>
            <a:r>
              <a:rPr lang="en-IN" dirty="0" smtClean="0"/>
              <a:t>Provision to upload the consolidated In-situ projects</a:t>
            </a:r>
          </a:p>
          <a:p>
            <a:endParaRPr lang="en-IN" dirty="0" smtClean="0"/>
          </a:p>
          <a:p>
            <a:endParaRPr lang="en-IN" dirty="0" smtClean="0"/>
          </a:p>
          <a:p>
            <a:endParaRPr lang="en-IN" dirty="0"/>
          </a:p>
        </p:txBody>
      </p:sp>
      <p:sp>
        <p:nvSpPr>
          <p:cNvPr id="5" name="TextBox 4"/>
          <p:cNvSpPr txBox="1"/>
          <p:nvPr/>
        </p:nvSpPr>
        <p:spPr>
          <a:xfrm>
            <a:off x="609600" y="1066800"/>
            <a:ext cx="7467600" cy="800219"/>
          </a:xfrm>
          <a:prstGeom prst="rect">
            <a:avLst/>
          </a:prstGeom>
          <a:noFill/>
        </p:spPr>
        <p:txBody>
          <a:bodyPr wrap="square" rtlCol="0">
            <a:spAutoFit/>
          </a:bodyPr>
          <a:lstStyle/>
          <a:p>
            <a:endParaRPr lang="en-IN" dirty="0" smtClean="0"/>
          </a:p>
          <a:p>
            <a:pPr algn="ctr"/>
            <a:r>
              <a:rPr lang="en-IN" sz="2800" dirty="0" smtClean="0">
                <a:solidFill>
                  <a:srgbClr val="C00000"/>
                </a:solidFill>
              </a:rPr>
              <a:t>ANNEXURE</a:t>
            </a:r>
            <a:endParaRPr lang="en-IN" sz="2800" dirty="0">
              <a:solidFill>
                <a:srgbClr val="C00000"/>
              </a:solidFill>
            </a:endParaRPr>
          </a:p>
        </p:txBody>
      </p:sp>
    </p:spTree>
    <p:extLst>
      <p:ext uri="{BB962C8B-B14F-4D97-AF65-F5344CB8AC3E}">
        <p14:creationId xmlns:p14="http://schemas.microsoft.com/office/powerpoint/2010/main" val="316574404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IN" dirty="0" err="1" smtClean="0">
                <a:solidFill>
                  <a:srgbClr val="C00000"/>
                </a:solidFill>
              </a:rPr>
              <a:t>Minutues</a:t>
            </a:r>
            <a:endParaRPr lang="en-IN" dirty="0">
              <a:solidFill>
                <a:srgbClr val="C00000"/>
              </a:solidFill>
            </a:endParaRPr>
          </a:p>
        </p:txBody>
      </p:sp>
      <p:sp>
        <p:nvSpPr>
          <p:cNvPr id="3" name="Content Placeholder 2"/>
          <p:cNvSpPr>
            <a:spLocks noGrp="1"/>
          </p:cNvSpPr>
          <p:nvPr>
            <p:ph idx="1"/>
          </p:nvPr>
        </p:nvSpPr>
        <p:spPr/>
        <p:txBody>
          <a:bodyPr/>
          <a:lstStyle/>
          <a:p>
            <a:r>
              <a:rPr lang="en-IN" dirty="0" smtClean="0"/>
              <a:t>Provision to enter SLSMC /SLAC member details</a:t>
            </a:r>
          </a:p>
          <a:p>
            <a:r>
              <a:rPr lang="en-IN" dirty="0" smtClean="0"/>
              <a:t>Provision to upload SLSMC/SLAC Minutes</a:t>
            </a:r>
          </a:p>
          <a:p>
            <a:r>
              <a:rPr lang="en-IN" dirty="0" smtClean="0"/>
              <a:t>Provision to modify the SLSMC/SLAC minutes</a:t>
            </a:r>
          </a:p>
          <a:p>
            <a:endParaRPr lang="en-IN" dirty="0"/>
          </a:p>
        </p:txBody>
      </p:sp>
    </p:spTree>
    <p:extLst>
      <p:ext uri="{BB962C8B-B14F-4D97-AF65-F5344CB8AC3E}">
        <p14:creationId xmlns:p14="http://schemas.microsoft.com/office/powerpoint/2010/main" val="211546698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IN" dirty="0" err="1" smtClean="0">
                <a:solidFill>
                  <a:srgbClr val="C00000"/>
                </a:solidFill>
              </a:rPr>
              <a:t>HFAPoA</a:t>
            </a:r>
            <a:r>
              <a:rPr lang="en-IN" dirty="0" smtClean="0">
                <a:solidFill>
                  <a:srgbClr val="C00000"/>
                </a:solidFill>
              </a:rPr>
              <a:t> and AIP</a:t>
            </a:r>
            <a:endParaRPr lang="en-IN" dirty="0">
              <a:solidFill>
                <a:srgbClr val="C00000"/>
              </a:solidFill>
            </a:endParaRPr>
          </a:p>
        </p:txBody>
      </p:sp>
      <p:sp>
        <p:nvSpPr>
          <p:cNvPr id="3" name="Content Placeholder 2"/>
          <p:cNvSpPr>
            <a:spLocks noGrp="1"/>
          </p:cNvSpPr>
          <p:nvPr>
            <p:ph idx="1"/>
          </p:nvPr>
        </p:nvSpPr>
        <p:spPr/>
        <p:txBody>
          <a:bodyPr/>
          <a:lstStyle/>
          <a:p>
            <a:r>
              <a:rPr lang="en-IN" dirty="0" smtClean="0"/>
              <a:t>Provision provided to print the </a:t>
            </a:r>
            <a:r>
              <a:rPr lang="en-IN" dirty="0" err="1" smtClean="0"/>
              <a:t>HFAPoA</a:t>
            </a:r>
            <a:r>
              <a:rPr lang="en-IN" dirty="0" smtClean="0"/>
              <a:t> and the AIP submitted by ULBS and then upload the signed copies.</a:t>
            </a:r>
          </a:p>
          <a:p>
            <a:r>
              <a:rPr lang="en-IN" dirty="0" smtClean="0"/>
              <a:t>Provision to Unlock the final Submission submitted by the cities on the </a:t>
            </a:r>
            <a:r>
              <a:rPr lang="en-IN" dirty="0" err="1" smtClean="0"/>
              <a:t>HFAPoA</a:t>
            </a:r>
            <a:r>
              <a:rPr lang="en-IN" dirty="0" smtClean="0"/>
              <a:t> and on AIP for the modification</a:t>
            </a:r>
            <a:endParaRPr lang="en-IN" dirty="0"/>
          </a:p>
        </p:txBody>
      </p:sp>
    </p:spTree>
    <p:extLst>
      <p:ext uri="{BB962C8B-B14F-4D97-AF65-F5344CB8AC3E}">
        <p14:creationId xmlns:p14="http://schemas.microsoft.com/office/powerpoint/2010/main" val="90302478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IN" dirty="0" smtClean="0">
                <a:solidFill>
                  <a:srgbClr val="C00000"/>
                </a:solidFill>
              </a:rPr>
              <a:t>CBT</a:t>
            </a:r>
            <a:endParaRPr lang="en-IN" dirty="0">
              <a:solidFill>
                <a:srgbClr val="C00000"/>
              </a:solidFill>
            </a:endParaRPr>
          </a:p>
        </p:txBody>
      </p:sp>
      <p:sp>
        <p:nvSpPr>
          <p:cNvPr id="3" name="Content Placeholder 2"/>
          <p:cNvSpPr>
            <a:spLocks noGrp="1"/>
          </p:cNvSpPr>
          <p:nvPr>
            <p:ph idx="1"/>
          </p:nvPr>
        </p:nvSpPr>
        <p:spPr/>
        <p:txBody>
          <a:bodyPr/>
          <a:lstStyle/>
          <a:p>
            <a:r>
              <a:rPr lang="en-IN" dirty="0"/>
              <a:t>Details of the approved posts</a:t>
            </a:r>
          </a:p>
          <a:p>
            <a:r>
              <a:rPr lang="en-IN" dirty="0"/>
              <a:t>Entry of hired </a:t>
            </a:r>
            <a:r>
              <a:rPr lang="en-IN" dirty="0" smtClean="0"/>
              <a:t>SLTC </a:t>
            </a:r>
            <a:r>
              <a:rPr lang="en-IN" dirty="0"/>
              <a:t>Specialist details</a:t>
            </a:r>
          </a:p>
          <a:p>
            <a:r>
              <a:rPr lang="en-IN" dirty="0"/>
              <a:t>Entry of </a:t>
            </a:r>
            <a:r>
              <a:rPr lang="en-IN" dirty="0" smtClean="0"/>
              <a:t>SLTC </a:t>
            </a:r>
            <a:r>
              <a:rPr lang="en-IN" dirty="0"/>
              <a:t>Workshop master</a:t>
            </a:r>
          </a:p>
          <a:p>
            <a:r>
              <a:rPr lang="en-IN" dirty="0"/>
              <a:t>Entry of Work shop Agency details</a:t>
            </a:r>
          </a:p>
          <a:p>
            <a:r>
              <a:rPr lang="en-IN" dirty="0"/>
              <a:t>Submission of workshop proposal</a:t>
            </a:r>
          </a:p>
          <a:p>
            <a:r>
              <a:rPr lang="en-IN" dirty="0"/>
              <a:t>Entry of Workshop Details</a:t>
            </a:r>
          </a:p>
          <a:p>
            <a:pPr marL="0" indent="0">
              <a:buNone/>
            </a:pPr>
            <a:endParaRPr lang="en-IN" dirty="0"/>
          </a:p>
        </p:txBody>
      </p:sp>
    </p:spTree>
    <p:extLst>
      <p:ext uri="{BB962C8B-B14F-4D97-AF65-F5344CB8AC3E}">
        <p14:creationId xmlns:p14="http://schemas.microsoft.com/office/powerpoint/2010/main" val="350122419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667512"/>
          </a:xfrm>
        </p:spPr>
        <p:txBody>
          <a:bodyPr>
            <a:normAutofit fontScale="90000"/>
          </a:bodyPr>
          <a:lstStyle/>
          <a:p>
            <a:r>
              <a:rPr lang="en-IN" dirty="0" smtClean="0"/>
              <a:t>Features incorporated in PMAY MIS</a:t>
            </a:r>
            <a:endParaRPr lang="en-IN" dirty="0"/>
          </a:p>
        </p:txBody>
      </p:sp>
      <p:sp>
        <p:nvSpPr>
          <p:cNvPr id="3" name="Content Placeholder 2"/>
          <p:cNvSpPr>
            <a:spLocks noGrp="1"/>
          </p:cNvSpPr>
          <p:nvPr>
            <p:ph idx="1"/>
          </p:nvPr>
        </p:nvSpPr>
        <p:spPr>
          <a:xfrm>
            <a:off x="457200" y="1600200"/>
            <a:ext cx="8229600" cy="4724400"/>
          </a:xfrm>
        </p:spPr>
        <p:txBody>
          <a:bodyPr>
            <a:normAutofit/>
          </a:bodyPr>
          <a:lstStyle/>
          <a:p>
            <a:pPr>
              <a:spcAft>
                <a:spcPts val="600"/>
              </a:spcAft>
              <a:buClr>
                <a:schemeClr val="accent2">
                  <a:lumMod val="75000"/>
                </a:schemeClr>
              </a:buClr>
              <a:buSzPct val="100000"/>
              <a:buFont typeface="Arial" pitchFamily="34" charset="0"/>
              <a:buChar char="•"/>
            </a:pPr>
            <a:r>
              <a:rPr lang="en-US" altLang="en-US" sz="2400" dirty="0"/>
              <a:t>Integration with SMS gateway  has been  completed</a:t>
            </a:r>
          </a:p>
          <a:p>
            <a:pPr>
              <a:spcAft>
                <a:spcPts val="600"/>
              </a:spcAft>
              <a:buClr>
                <a:schemeClr val="accent2">
                  <a:lumMod val="75000"/>
                </a:schemeClr>
              </a:buClr>
              <a:buSzPct val="100000"/>
              <a:buFont typeface="Arial" pitchFamily="34" charset="0"/>
              <a:buChar char="•"/>
            </a:pPr>
            <a:r>
              <a:rPr lang="en-US" altLang="en-US" sz="2400" dirty="0"/>
              <a:t>Integration with CSC and with UMANG mobile App has been  completed</a:t>
            </a:r>
          </a:p>
          <a:p>
            <a:pPr>
              <a:spcAft>
                <a:spcPts val="600"/>
              </a:spcAft>
              <a:buClr>
                <a:schemeClr val="accent2">
                  <a:lumMod val="75000"/>
                </a:schemeClr>
              </a:buClr>
              <a:buSzPct val="100000"/>
              <a:buFont typeface="Arial" pitchFamily="34" charset="0"/>
              <a:buChar char="•"/>
            </a:pPr>
            <a:r>
              <a:rPr lang="en-US" altLang="en-US" sz="2400" dirty="0"/>
              <a:t> Integrated with NRSC for getting the GEO tagged information's  has been completed</a:t>
            </a:r>
          </a:p>
          <a:p>
            <a:pPr>
              <a:spcAft>
                <a:spcPts val="600"/>
              </a:spcAft>
              <a:buClr>
                <a:schemeClr val="accent2">
                  <a:lumMod val="75000"/>
                </a:schemeClr>
              </a:buClr>
              <a:buSzPct val="100000"/>
              <a:buFont typeface="Arial" pitchFamily="34" charset="0"/>
              <a:buChar char="•"/>
            </a:pPr>
            <a:r>
              <a:rPr lang="en-US" altLang="en-US" sz="2400" dirty="0"/>
              <a:t> Integrated with UIDAI for real time  </a:t>
            </a:r>
            <a:r>
              <a:rPr lang="en-US" altLang="en-US" sz="2400" dirty="0" err="1"/>
              <a:t>Aadhar</a:t>
            </a:r>
            <a:r>
              <a:rPr lang="en-US" altLang="en-US" sz="2400" dirty="0"/>
              <a:t> seeding and for the </a:t>
            </a:r>
            <a:r>
              <a:rPr lang="en-US" altLang="en-US" sz="2400" dirty="0" err="1" smtClean="0"/>
              <a:t>Aadhar</a:t>
            </a:r>
            <a:r>
              <a:rPr lang="en-US" altLang="en-US" sz="2400" dirty="0" smtClean="0"/>
              <a:t> </a:t>
            </a:r>
            <a:r>
              <a:rPr lang="en-US" altLang="en-US" sz="2400" dirty="0"/>
              <a:t>e-sign has been </a:t>
            </a:r>
            <a:r>
              <a:rPr lang="en-US" altLang="en-US" sz="2400" dirty="0" smtClean="0"/>
              <a:t>completed</a:t>
            </a:r>
          </a:p>
          <a:p>
            <a:pPr>
              <a:spcAft>
                <a:spcPts val="600"/>
              </a:spcAft>
              <a:buClr>
                <a:schemeClr val="accent2">
                  <a:lumMod val="75000"/>
                </a:schemeClr>
              </a:buClr>
              <a:buSzPct val="100000"/>
              <a:buFont typeface="Arial" pitchFamily="34" charset="0"/>
              <a:buChar char="•"/>
            </a:pPr>
            <a:r>
              <a:rPr lang="en-US" altLang="en-US" sz="2400" dirty="0" smtClean="0"/>
              <a:t>Integration with </a:t>
            </a:r>
            <a:r>
              <a:rPr lang="en-US" altLang="en-US" sz="2400" dirty="0" err="1" smtClean="0"/>
              <a:t>MoHUA</a:t>
            </a:r>
            <a:r>
              <a:rPr lang="en-US" altLang="en-US" sz="2400" dirty="0" smtClean="0"/>
              <a:t> dash board has been completed</a:t>
            </a:r>
            <a:endParaRPr lang="en-US" altLang="en-US" sz="2400" dirty="0"/>
          </a:p>
          <a:p>
            <a:pPr>
              <a:spcAft>
                <a:spcPts val="600"/>
              </a:spcAft>
              <a:buClr>
                <a:schemeClr val="accent2">
                  <a:lumMod val="75000"/>
                </a:schemeClr>
              </a:buClr>
              <a:buSzPct val="100000"/>
              <a:buFont typeface="Arial" pitchFamily="34" charset="0"/>
              <a:buChar char="•"/>
            </a:pPr>
            <a:r>
              <a:rPr lang="en-US" altLang="en-US" sz="2400" dirty="0"/>
              <a:t> Integration with PFMS is in </a:t>
            </a:r>
            <a:r>
              <a:rPr lang="en-US" altLang="en-US" sz="2400" dirty="0" smtClean="0"/>
              <a:t>progress</a:t>
            </a:r>
          </a:p>
          <a:p>
            <a:pPr>
              <a:spcAft>
                <a:spcPts val="600"/>
              </a:spcAft>
              <a:buClr>
                <a:schemeClr val="accent2">
                  <a:lumMod val="75000"/>
                </a:schemeClr>
              </a:buClr>
              <a:buSzPct val="100000"/>
              <a:buFont typeface="Arial" pitchFamily="34" charset="0"/>
              <a:buChar char="•"/>
            </a:pPr>
            <a:r>
              <a:rPr lang="en-US" altLang="en-US" sz="2400" dirty="0" smtClean="0"/>
              <a:t>Integration with DBT Bharat portal is in progress</a:t>
            </a:r>
            <a:endParaRPr lang="en-US" altLang="en-US" sz="2400" dirty="0"/>
          </a:p>
          <a:p>
            <a:pPr marL="0" indent="0">
              <a:spcAft>
                <a:spcPts val="600"/>
              </a:spcAft>
              <a:buNone/>
            </a:pPr>
            <a:endParaRPr lang="en-IN" dirty="0"/>
          </a:p>
        </p:txBody>
      </p:sp>
    </p:spTree>
    <p:extLst>
      <p:ext uri="{BB962C8B-B14F-4D97-AF65-F5344CB8AC3E}">
        <p14:creationId xmlns:p14="http://schemas.microsoft.com/office/powerpoint/2010/main" val="307577729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IN" dirty="0" smtClean="0">
                <a:solidFill>
                  <a:srgbClr val="C00000"/>
                </a:solidFill>
              </a:rPr>
              <a:t>Financial Component</a:t>
            </a:r>
            <a:endParaRPr lang="en-IN" dirty="0">
              <a:solidFill>
                <a:srgbClr val="C00000"/>
              </a:solidFill>
            </a:endParaRPr>
          </a:p>
        </p:txBody>
      </p:sp>
      <p:sp>
        <p:nvSpPr>
          <p:cNvPr id="3" name="Content Placeholder 2"/>
          <p:cNvSpPr>
            <a:spLocks noGrp="1"/>
          </p:cNvSpPr>
          <p:nvPr>
            <p:ph idx="1"/>
          </p:nvPr>
        </p:nvSpPr>
        <p:spPr/>
        <p:txBody>
          <a:bodyPr/>
          <a:lstStyle/>
          <a:p>
            <a:r>
              <a:rPr lang="en-IN" dirty="0" smtClean="0"/>
              <a:t>Provision provided to modify the  payments made by the ULB to the BLC beneficiaries (Reverse MIS)</a:t>
            </a:r>
          </a:p>
          <a:p>
            <a:r>
              <a:rPr lang="en-IN" dirty="0" smtClean="0"/>
              <a:t>Provision to enter the releases made to cities/ULB’s</a:t>
            </a:r>
          </a:p>
          <a:p>
            <a:endParaRPr lang="en-IN" dirty="0" smtClean="0"/>
          </a:p>
          <a:p>
            <a:endParaRPr lang="en-IN" dirty="0"/>
          </a:p>
        </p:txBody>
      </p:sp>
    </p:spTree>
    <p:extLst>
      <p:ext uri="{BB962C8B-B14F-4D97-AF65-F5344CB8AC3E}">
        <p14:creationId xmlns:p14="http://schemas.microsoft.com/office/powerpoint/2010/main" val="316303608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IN" dirty="0" smtClean="0">
                <a:solidFill>
                  <a:srgbClr val="C00000"/>
                </a:solidFill>
              </a:rPr>
              <a:t>REPORT</a:t>
            </a:r>
            <a:endParaRPr lang="en-IN" dirty="0">
              <a:solidFill>
                <a:srgbClr val="C00000"/>
              </a:solidFill>
            </a:endParaRPr>
          </a:p>
        </p:txBody>
      </p:sp>
      <p:sp>
        <p:nvSpPr>
          <p:cNvPr id="3" name="Content Placeholder 2"/>
          <p:cNvSpPr>
            <a:spLocks noGrp="1"/>
          </p:cNvSpPr>
          <p:nvPr>
            <p:ph idx="1"/>
          </p:nvPr>
        </p:nvSpPr>
        <p:spPr/>
        <p:txBody>
          <a:bodyPr/>
          <a:lstStyle/>
          <a:p>
            <a:r>
              <a:rPr lang="en-IN" dirty="0" smtClean="0"/>
              <a:t>Reports on Allotment letters </a:t>
            </a:r>
          </a:p>
          <a:p>
            <a:r>
              <a:rPr lang="en-IN" dirty="0" smtClean="0"/>
              <a:t>Reports on Annexures</a:t>
            </a:r>
          </a:p>
          <a:p>
            <a:r>
              <a:rPr lang="en-IN" dirty="0" smtClean="0"/>
              <a:t>Reports on the physical progress submitted by ULB on projects</a:t>
            </a:r>
          </a:p>
          <a:p>
            <a:r>
              <a:rPr lang="en-IN" dirty="0" smtClean="0"/>
              <a:t>Reports on Survey reports</a:t>
            </a:r>
          </a:p>
          <a:p>
            <a:r>
              <a:rPr lang="en-IN" dirty="0" smtClean="0"/>
              <a:t>Reports on Financial FTO transaction details</a:t>
            </a:r>
          </a:p>
          <a:p>
            <a:r>
              <a:rPr lang="en-IN" dirty="0" smtClean="0"/>
              <a:t>Report on CBT </a:t>
            </a:r>
          </a:p>
          <a:p>
            <a:r>
              <a:rPr lang="en-IN" dirty="0" smtClean="0"/>
              <a:t>Report on </a:t>
            </a:r>
            <a:r>
              <a:rPr lang="en-IN" dirty="0" err="1" smtClean="0"/>
              <a:t>Aadhar</a:t>
            </a:r>
            <a:r>
              <a:rPr lang="en-IN" dirty="0" smtClean="0"/>
              <a:t> seeded/bridged status reports</a:t>
            </a:r>
          </a:p>
          <a:p>
            <a:r>
              <a:rPr lang="en-IN" dirty="0" smtClean="0"/>
              <a:t>Geo tagged reports for BLC components </a:t>
            </a:r>
            <a:r>
              <a:rPr lang="en-IN" dirty="0" err="1" smtClean="0"/>
              <a:t>etc</a:t>
            </a:r>
            <a:r>
              <a:rPr lang="en-IN" dirty="0" smtClean="0"/>
              <a:t>…</a:t>
            </a:r>
          </a:p>
          <a:p>
            <a:endParaRPr lang="en-IN" dirty="0"/>
          </a:p>
        </p:txBody>
      </p:sp>
    </p:spTree>
    <p:extLst>
      <p:ext uri="{BB962C8B-B14F-4D97-AF65-F5344CB8AC3E}">
        <p14:creationId xmlns:p14="http://schemas.microsoft.com/office/powerpoint/2010/main" val="352037343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altLang="en-US" sz="7200" u="sng" dirty="0"/>
              <a:t>PMU</a:t>
            </a:r>
            <a:r>
              <a:rPr lang="en-US" altLang="en-US" sz="7200" dirty="0"/>
              <a:t> :-</a:t>
            </a:r>
            <a:br>
              <a:rPr lang="en-US" altLang="en-US" sz="7200" dirty="0"/>
            </a:br>
            <a:r>
              <a:rPr lang="en-US" altLang="en-US" sz="3600" dirty="0"/>
              <a:t/>
            </a:r>
            <a:br>
              <a:rPr lang="en-US" altLang="en-US" sz="3600" dirty="0"/>
            </a:br>
            <a:r>
              <a:rPr lang="en-US" altLang="en-US" sz="5400" dirty="0"/>
              <a:t>Scrutiny of State Approved  DPR’s.</a:t>
            </a:r>
            <a:br>
              <a:rPr lang="en-US" altLang="en-US" sz="5400" dirty="0"/>
            </a:br>
            <a:r>
              <a:rPr lang="en-US" altLang="en-US" sz="5400" dirty="0"/>
              <a:t/>
            </a:r>
            <a:br>
              <a:rPr lang="en-US" altLang="en-US" sz="5400" dirty="0"/>
            </a:br>
            <a:r>
              <a:rPr lang="en-US" altLang="en-US" sz="6000" dirty="0"/>
              <a:t/>
            </a:r>
            <a:br>
              <a:rPr lang="en-US" altLang="en-US" sz="6000" dirty="0"/>
            </a:br>
            <a:r>
              <a:rPr lang="en-US" altLang="en-US" sz="6000" dirty="0"/>
              <a:t/>
            </a:r>
            <a:br>
              <a:rPr lang="en-US" altLang="en-US" sz="6000" dirty="0"/>
            </a:br>
            <a:r>
              <a:rPr lang="en-US" altLang="en-US" sz="6000" dirty="0"/>
              <a:t/>
            </a:r>
            <a:br>
              <a:rPr lang="en-US" altLang="en-US" sz="6000" dirty="0"/>
            </a:br>
            <a:r>
              <a:rPr lang="en-US" altLang="en-US" sz="5400" dirty="0"/>
              <a:t/>
            </a:r>
            <a:br>
              <a:rPr lang="en-US" altLang="en-US" sz="5400" dirty="0"/>
            </a:br>
            <a:r>
              <a:rPr lang="en-US" altLang="en-US" sz="5400" dirty="0"/>
              <a:t/>
            </a:r>
            <a:br>
              <a:rPr lang="en-US" altLang="en-US" sz="5400" dirty="0"/>
            </a:br>
            <a:r>
              <a:rPr lang="en-US" altLang="en-US" sz="7200" u="sng" dirty="0"/>
              <a:t>PMU</a:t>
            </a:r>
            <a:r>
              <a:rPr lang="en-US" altLang="en-US" sz="7200" dirty="0"/>
              <a:t> :-</a:t>
            </a:r>
            <a:br>
              <a:rPr lang="en-US" altLang="en-US" sz="7200" dirty="0"/>
            </a:br>
            <a:r>
              <a:rPr lang="en-US" altLang="en-US" sz="3600" dirty="0"/>
              <a:t/>
            </a:r>
            <a:br>
              <a:rPr lang="en-US" altLang="en-US" sz="3600" dirty="0"/>
            </a:br>
            <a:r>
              <a:rPr lang="en-US" altLang="en-US" sz="5400" dirty="0"/>
              <a:t>Scrutiny of State Approved  DPR’s.</a:t>
            </a:r>
            <a:br>
              <a:rPr lang="en-US" altLang="en-US" sz="5400" dirty="0"/>
            </a:br>
            <a:r>
              <a:rPr lang="en-US" altLang="en-US" sz="5400" dirty="0"/>
              <a:t/>
            </a:r>
            <a:br>
              <a:rPr lang="en-US" altLang="en-US" sz="5400" dirty="0"/>
            </a:br>
            <a:r>
              <a:rPr lang="en-US" altLang="en-US" sz="6000" dirty="0"/>
              <a:t/>
            </a:r>
            <a:br>
              <a:rPr lang="en-US" altLang="en-US" sz="6000" dirty="0"/>
            </a:br>
            <a:r>
              <a:rPr lang="en-US" altLang="en-US" sz="6000" dirty="0"/>
              <a:t/>
            </a:r>
            <a:br>
              <a:rPr lang="en-US" altLang="en-US" sz="6000" dirty="0"/>
            </a:br>
            <a:r>
              <a:rPr lang="en-US" altLang="en-US" sz="6000" dirty="0"/>
              <a:t/>
            </a:r>
            <a:br>
              <a:rPr lang="en-US" altLang="en-US" sz="6000" dirty="0"/>
            </a:br>
            <a:r>
              <a:rPr lang="en-US" altLang="en-US" sz="5400" dirty="0"/>
              <a:t/>
            </a:r>
            <a:br>
              <a:rPr lang="en-US" altLang="en-US" sz="5400" dirty="0"/>
            </a:br>
            <a:r>
              <a:rPr lang="en-US" altLang="en-US" sz="5400" dirty="0"/>
              <a:t/>
            </a:r>
            <a:br>
              <a:rPr lang="en-US" altLang="en-US" sz="5400" dirty="0"/>
            </a:br>
            <a:r>
              <a:rPr lang="en-US" altLang="en-US" sz="5400" b="1" dirty="0" smtClean="0"/>
              <a:t>Activities of PMU</a:t>
            </a:r>
            <a:endParaRPr lang="en-IN" b="1" dirty="0"/>
          </a:p>
        </p:txBody>
      </p:sp>
      <p:sp>
        <p:nvSpPr>
          <p:cNvPr id="3" name="Content Placeholder 2"/>
          <p:cNvSpPr>
            <a:spLocks noGrp="1"/>
          </p:cNvSpPr>
          <p:nvPr>
            <p:ph idx="1"/>
          </p:nvPr>
        </p:nvSpPr>
        <p:spPr/>
        <p:txBody>
          <a:bodyPr/>
          <a:lstStyle/>
          <a:p>
            <a:pPr marL="0" indent="0">
              <a:buClr>
                <a:schemeClr val="accent2">
                  <a:lumMod val="75000"/>
                </a:schemeClr>
              </a:buClr>
              <a:buSzPct val="100000"/>
              <a:buNone/>
            </a:pPr>
            <a:endParaRPr lang="en-US" altLang="en-US" sz="4000" dirty="0"/>
          </a:p>
          <a:p>
            <a:pPr>
              <a:buClr>
                <a:schemeClr val="accent2">
                  <a:lumMod val="75000"/>
                </a:schemeClr>
              </a:buClr>
              <a:buSzPct val="100000"/>
              <a:buFont typeface="Arial" pitchFamily="34" charset="0"/>
              <a:buChar char="•"/>
            </a:pPr>
            <a:endParaRPr lang="en-US" altLang="en-US" sz="1600" dirty="0"/>
          </a:p>
          <a:p>
            <a:pPr>
              <a:buClr>
                <a:schemeClr val="accent2">
                  <a:lumMod val="75000"/>
                </a:schemeClr>
              </a:buClr>
              <a:buSzPct val="100000"/>
              <a:buFont typeface="Arial" pitchFamily="34" charset="0"/>
              <a:buChar char="•"/>
            </a:pPr>
            <a:r>
              <a:rPr lang="en-US" altLang="en-US" sz="2800" dirty="0"/>
              <a:t>Scrutiny of State Approved  DPR’s.</a:t>
            </a:r>
          </a:p>
          <a:p>
            <a:pPr marL="0" indent="0">
              <a:buClr>
                <a:schemeClr val="accent2">
                  <a:lumMod val="75000"/>
                </a:schemeClr>
              </a:buClr>
              <a:buSzPct val="100000"/>
              <a:buNone/>
            </a:pPr>
            <a:endParaRPr lang="en-US" altLang="en-US" sz="2800" dirty="0"/>
          </a:p>
          <a:p>
            <a:pPr>
              <a:buClr>
                <a:schemeClr val="accent2">
                  <a:lumMod val="75000"/>
                </a:schemeClr>
              </a:buClr>
              <a:buSzPct val="100000"/>
              <a:buFont typeface="Arial" pitchFamily="34" charset="0"/>
              <a:buChar char="•"/>
            </a:pPr>
            <a:endParaRPr lang="en-US" altLang="en-US" sz="3200" dirty="0"/>
          </a:p>
          <a:p>
            <a:pPr>
              <a:buClr>
                <a:schemeClr val="accent2">
                  <a:lumMod val="75000"/>
                </a:schemeClr>
              </a:buClr>
              <a:buSzPct val="100000"/>
              <a:buFont typeface="Arial" pitchFamily="34" charset="0"/>
              <a:buChar char="•"/>
            </a:pPr>
            <a:endParaRPr lang="en-US" altLang="en-US" sz="3200" dirty="0"/>
          </a:p>
          <a:p>
            <a:pPr>
              <a:buClr>
                <a:schemeClr val="accent2">
                  <a:lumMod val="75000"/>
                </a:schemeClr>
              </a:buClr>
              <a:buSzPct val="100000"/>
              <a:buFont typeface="Arial" pitchFamily="34" charset="0"/>
              <a:buChar char="•"/>
            </a:pPr>
            <a:endParaRPr lang="en-US" altLang="en-US" sz="3200" dirty="0"/>
          </a:p>
          <a:p>
            <a:pPr marL="0" indent="0">
              <a:buClr>
                <a:schemeClr val="accent2">
                  <a:lumMod val="75000"/>
                </a:schemeClr>
              </a:buClr>
              <a:buSzPct val="100000"/>
              <a:buNone/>
            </a:pPr>
            <a:endParaRPr lang="en-US" altLang="en-US" sz="2800" dirty="0"/>
          </a:p>
          <a:p>
            <a:pPr marL="0" indent="0">
              <a:buClr>
                <a:schemeClr val="accent2">
                  <a:lumMod val="75000"/>
                </a:schemeClr>
              </a:buClr>
              <a:buSzPct val="100000"/>
              <a:buNone/>
            </a:pPr>
            <a:endParaRPr lang="en-US" altLang="en-US" sz="2800" dirty="0"/>
          </a:p>
          <a:p>
            <a:endParaRPr lang="en-IN" dirty="0"/>
          </a:p>
        </p:txBody>
      </p:sp>
    </p:spTree>
    <p:extLst>
      <p:ext uri="{BB962C8B-B14F-4D97-AF65-F5344CB8AC3E}">
        <p14:creationId xmlns:p14="http://schemas.microsoft.com/office/powerpoint/2010/main" val="266432169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304800" y="609600"/>
            <a:ext cx="8686800" cy="1066800"/>
          </a:xfrm>
        </p:spPr>
        <p:txBody>
          <a:bodyPr>
            <a:noAutofit/>
          </a:bodyPr>
          <a:lstStyle/>
          <a:p>
            <a:r>
              <a:rPr lang="en-US" sz="3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ea typeface="+mn-ea"/>
                <a:cs typeface="+mn-cs"/>
              </a:rPr>
              <a:t>Activities </a:t>
            </a:r>
            <a:r>
              <a:rPr lang="en-US" sz="32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ea typeface="+mn-ea"/>
                <a:cs typeface="+mn-cs"/>
              </a:rPr>
              <a:t>of </a:t>
            </a:r>
            <a:r>
              <a:rPr lang="en-US" sz="3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ea typeface="+mn-ea"/>
                <a:cs typeface="+mn-cs"/>
              </a:rPr>
              <a:t> Central users</a:t>
            </a:r>
            <a:r>
              <a:rPr lang="en-IN" sz="32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ea typeface="+mn-ea"/>
                <a:cs typeface="+mn-cs"/>
              </a:rPr>
              <a:t/>
            </a:r>
            <a:br>
              <a:rPr lang="en-IN" sz="32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ea typeface="+mn-ea"/>
                <a:cs typeface="+mn-cs"/>
              </a:rPr>
            </a:br>
            <a:endParaRPr lang="en-US" sz="32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ea typeface="+mn-ea"/>
              <a:cs typeface="+mn-cs"/>
            </a:endParaRPr>
          </a:p>
        </p:txBody>
      </p:sp>
      <p:sp>
        <p:nvSpPr>
          <p:cNvPr id="6" name="Content Placeholder 2"/>
          <p:cNvSpPr>
            <a:spLocks noGrp="1"/>
          </p:cNvSpPr>
          <p:nvPr>
            <p:ph idx="1"/>
          </p:nvPr>
        </p:nvSpPr>
        <p:spPr>
          <a:xfrm>
            <a:off x="304800" y="1676400"/>
            <a:ext cx="8534400" cy="4495800"/>
          </a:xfrm>
        </p:spPr>
        <p:txBody>
          <a:bodyPr>
            <a:normAutofit fontScale="77500" lnSpcReduction="20000"/>
          </a:bodyPr>
          <a:lstStyle/>
          <a:p>
            <a:pPr>
              <a:buClr>
                <a:schemeClr val="accent2">
                  <a:lumMod val="75000"/>
                </a:schemeClr>
              </a:buClr>
              <a:buSzPct val="100000"/>
              <a:buFont typeface="Arial" pitchFamily="34" charset="0"/>
              <a:buChar char="•"/>
            </a:pPr>
            <a:r>
              <a:rPr lang="en-US" altLang="en-US" sz="2400" dirty="0" smtClean="0"/>
              <a:t>Decision </a:t>
            </a:r>
            <a:r>
              <a:rPr lang="en-US" altLang="en-US" sz="2400" dirty="0"/>
              <a:t>on PMU </a:t>
            </a:r>
            <a:r>
              <a:rPr lang="en-US" altLang="en-US" sz="2400" dirty="0" smtClean="0"/>
              <a:t>Scrutinized  DPR’s</a:t>
            </a:r>
            <a:endParaRPr lang="en-US" altLang="en-US" sz="2400" dirty="0"/>
          </a:p>
          <a:p>
            <a:pPr>
              <a:buClr>
                <a:schemeClr val="accent2">
                  <a:lumMod val="75000"/>
                </a:schemeClr>
              </a:buClr>
              <a:buSzPct val="100000"/>
              <a:buFont typeface="Arial" pitchFamily="34" charset="0"/>
              <a:buChar char="•"/>
            </a:pPr>
            <a:r>
              <a:rPr lang="en-US" altLang="en-US" sz="2400" dirty="0" smtClean="0"/>
              <a:t>Forwarding  </a:t>
            </a:r>
            <a:r>
              <a:rPr lang="en-US" altLang="en-US" sz="2400" dirty="0"/>
              <a:t>to Appraisal Agency </a:t>
            </a:r>
            <a:r>
              <a:rPr lang="en-US" altLang="en-US" sz="2400" dirty="0" smtClean="0"/>
              <a:t> if needed for </a:t>
            </a:r>
            <a:r>
              <a:rPr lang="en-US" altLang="en-US" sz="2400" dirty="0"/>
              <a:t>further Scrutiny.</a:t>
            </a:r>
          </a:p>
          <a:p>
            <a:pPr>
              <a:buClr>
                <a:schemeClr val="accent2">
                  <a:lumMod val="75000"/>
                </a:schemeClr>
              </a:buClr>
              <a:buSzPct val="100000"/>
              <a:buFont typeface="Arial" pitchFamily="34" charset="0"/>
              <a:buChar char="•"/>
            </a:pPr>
            <a:r>
              <a:rPr lang="en-US" altLang="en-US" sz="2400" dirty="0"/>
              <a:t>Forward to CSMC for Approval</a:t>
            </a:r>
            <a:r>
              <a:rPr lang="en-US" altLang="en-US" sz="2400" dirty="0" smtClean="0"/>
              <a:t>.</a:t>
            </a:r>
          </a:p>
          <a:p>
            <a:pPr>
              <a:buClr>
                <a:schemeClr val="accent2">
                  <a:lumMod val="75000"/>
                </a:schemeClr>
              </a:buClr>
              <a:buSzPct val="100000"/>
              <a:buFont typeface="Arial" pitchFamily="34" charset="0"/>
              <a:buChar char="•"/>
            </a:pPr>
            <a:r>
              <a:rPr lang="en-US" altLang="en-US" sz="2400" dirty="0"/>
              <a:t>Approval of Beneficiaries Modification Request </a:t>
            </a:r>
            <a:r>
              <a:rPr lang="en-US" altLang="en-US" sz="2400" dirty="0" smtClean="0"/>
              <a:t>forwarded by states.</a:t>
            </a:r>
          </a:p>
          <a:p>
            <a:pPr>
              <a:buClr>
                <a:schemeClr val="accent2">
                  <a:lumMod val="75000"/>
                </a:schemeClr>
              </a:buClr>
              <a:buSzPct val="100000"/>
              <a:buFont typeface="Arial" pitchFamily="34" charset="0"/>
              <a:buChar char="•"/>
            </a:pPr>
            <a:r>
              <a:rPr lang="en-US" altLang="en-US" sz="2400" dirty="0" smtClean="0"/>
              <a:t>Entry of Head of Account financial year wise.</a:t>
            </a:r>
          </a:p>
          <a:p>
            <a:pPr>
              <a:buClr>
                <a:schemeClr val="accent2">
                  <a:lumMod val="75000"/>
                </a:schemeClr>
              </a:buClr>
              <a:buSzPct val="100000"/>
              <a:buFont typeface="Arial" pitchFamily="34" charset="0"/>
              <a:buChar char="•"/>
            </a:pPr>
            <a:r>
              <a:rPr lang="en-US" altLang="en-US" sz="2400" dirty="0" smtClean="0"/>
              <a:t>Releases to State</a:t>
            </a:r>
          </a:p>
          <a:p>
            <a:pPr>
              <a:buClr>
                <a:schemeClr val="accent2">
                  <a:lumMod val="75000"/>
                </a:schemeClr>
              </a:buClr>
              <a:buSzPct val="100000"/>
              <a:buFont typeface="Arial" pitchFamily="34" charset="0"/>
              <a:buChar char="•"/>
            </a:pPr>
            <a:r>
              <a:rPr lang="en-US" altLang="en-US" sz="2400" dirty="0" smtClean="0"/>
              <a:t>CBT Approved Designation for SLTC &amp; CLTC</a:t>
            </a:r>
          </a:p>
          <a:p>
            <a:pPr>
              <a:buClr>
                <a:schemeClr val="accent2">
                  <a:lumMod val="75000"/>
                </a:schemeClr>
              </a:buClr>
              <a:buSzPct val="100000"/>
              <a:buFont typeface="Arial" pitchFamily="34" charset="0"/>
              <a:buChar char="•"/>
            </a:pPr>
            <a:r>
              <a:rPr lang="en-US" altLang="en-US" sz="2400" dirty="0" smtClean="0"/>
              <a:t>CBT Approved post for SLTC &amp; CLTC</a:t>
            </a:r>
          </a:p>
          <a:p>
            <a:pPr>
              <a:buClr>
                <a:schemeClr val="accent2">
                  <a:lumMod val="75000"/>
                </a:schemeClr>
              </a:buClr>
              <a:buSzPct val="100000"/>
              <a:buFont typeface="Arial" pitchFamily="34" charset="0"/>
              <a:buChar char="•"/>
            </a:pPr>
            <a:r>
              <a:rPr lang="en-US" altLang="en-US" sz="2400" dirty="0" smtClean="0"/>
              <a:t>CBT Permissible Expenditure</a:t>
            </a:r>
          </a:p>
          <a:p>
            <a:pPr>
              <a:buClr>
                <a:schemeClr val="accent2">
                  <a:lumMod val="75000"/>
                </a:schemeClr>
              </a:buClr>
              <a:buSzPct val="100000"/>
              <a:buFont typeface="Arial" pitchFamily="34" charset="0"/>
              <a:buChar char="•"/>
            </a:pPr>
            <a:r>
              <a:rPr lang="en-US" altLang="en-US" sz="2400" dirty="0" smtClean="0"/>
              <a:t>CBT Sanction</a:t>
            </a:r>
          </a:p>
          <a:p>
            <a:pPr>
              <a:buClr>
                <a:schemeClr val="accent2">
                  <a:lumMod val="75000"/>
                </a:schemeClr>
              </a:buClr>
              <a:buSzPct val="100000"/>
              <a:buFont typeface="Arial" pitchFamily="34" charset="0"/>
              <a:buChar char="•"/>
            </a:pPr>
            <a:r>
              <a:rPr lang="en-US" altLang="en-US" sz="2400" dirty="0" smtClean="0"/>
              <a:t>CBT Releases</a:t>
            </a:r>
          </a:p>
          <a:p>
            <a:pPr>
              <a:buClr>
                <a:schemeClr val="accent2">
                  <a:lumMod val="75000"/>
                </a:schemeClr>
              </a:buClr>
              <a:buSzPct val="100000"/>
              <a:buFont typeface="Arial" pitchFamily="34" charset="0"/>
              <a:buChar char="•"/>
            </a:pPr>
            <a:r>
              <a:rPr lang="en-US" altLang="en-US" sz="2400" dirty="0" smtClean="0"/>
              <a:t>Workshop Master</a:t>
            </a:r>
          </a:p>
          <a:p>
            <a:pPr>
              <a:buClr>
                <a:schemeClr val="accent2">
                  <a:lumMod val="75000"/>
                </a:schemeClr>
              </a:buClr>
              <a:buSzPct val="100000"/>
              <a:buFont typeface="Arial" pitchFamily="34" charset="0"/>
              <a:buChar char="•"/>
            </a:pPr>
            <a:r>
              <a:rPr lang="en-US" altLang="en-US" sz="2400" dirty="0" smtClean="0"/>
              <a:t>Workshop Agency Details</a:t>
            </a:r>
          </a:p>
          <a:p>
            <a:pPr>
              <a:buClr>
                <a:schemeClr val="accent2">
                  <a:lumMod val="75000"/>
                </a:schemeClr>
              </a:buClr>
              <a:buSzPct val="100000"/>
              <a:buFont typeface="Arial" pitchFamily="34" charset="0"/>
              <a:buChar char="•"/>
            </a:pPr>
            <a:r>
              <a:rPr lang="en-US" altLang="en-US" sz="2400" dirty="0" smtClean="0"/>
              <a:t>Workshop for Specialist</a:t>
            </a:r>
          </a:p>
          <a:p>
            <a:pPr>
              <a:buClr>
                <a:schemeClr val="accent2">
                  <a:lumMod val="75000"/>
                </a:schemeClr>
              </a:buClr>
              <a:buSzPct val="100000"/>
              <a:buFont typeface="Arial" pitchFamily="34" charset="0"/>
              <a:buChar char="•"/>
            </a:pPr>
            <a:r>
              <a:rPr lang="en-US" altLang="en-US" sz="2400" dirty="0" smtClean="0"/>
              <a:t>Approval of Proposed workshop submitted by states.</a:t>
            </a:r>
            <a:endParaRPr lang="en-US" altLang="en-US" sz="2400" dirty="0"/>
          </a:p>
          <a:p>
            <a:pPr marL="0" indent="0">
              <a:buClr>
                <a:schemeClr val="accent2">
                  <a:lumMod val="75000"/>
                </a:schemeClr>
              </a:buClr>
              <a:buSzPct val="100000"/>
              <a:buNone/>
            </a:pPr>
            <a:endParaRPr lang="en-US" altLang="en-US" sz="2400" dirty="0"/>
          </a:p>
        </p:txBody>
      </p:sp>
    </p:spTree>
    <p:extLst>
      <p:ext uri="{BB962C8B-B14F-4D97-AF65-F5344CB8AC3E}">
        <p14:creationId xmlns:p14="http://schemas.microsoft.com/office/powerpoint/2010/main" val="2248683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Activities of  Central users</a:t>
            </a:r>
            <a:endParaRPr lang="en-IN" sz="4400" dirty="0"/>
          </a:p>
        </p:txBody>
      </p:sp>
      <p:sp>
        <p:nvSpPr>
          <p:cNvPr id="3" name="Content Placeholder 2"/>
          <p:cNvSpPr>
            <a:spLocks noGrp="1"/>
          </p:cNvSpPr>
          <p:nvPr>
            <p:ph idx="1"/>
          </p:nvPr>
        </p:nvSpPr>
        <p:spPr/>
        <p:txBody>
          <a:bodyPr/>
          <a:lstStyle/>
          <a:p>
            <a:pPr>
              <a:buClr>
                <a:schemeClr val="accent2">
                  <a:lumMod val="75000"/>
                </a:schemeClr>
              </a:buClr>
              <a:buSzPct val="100000"/>
              <a:buFont typeface="Arial" pitchFamily="34" charset="0"/>
              <a:buChar char="•"/>
            </a:pPr>
            <a:r>
              <a:rPr lang="en-US" altLang="en-US" sz="2800" dirty="0"/>
              <a:t>Add/Update Region Contact Details.</a:t>
            </a:r>
          </a:p>
          <a:p>
            <a:pPr>
              <a:buClr>
                <a:schemeClr val="accent2">
                  <a:lumMod val="75000"/>
                </a:schemeClr>
              </a:buClr>
              <a:buSzPct val="100000"/>
              <a:buFont typeface="Arial" pitchFamily="34" charset="0"/>
              <a:buChar char="•"/>
            </a:pPr>
            <a:r>
              <a:rPr lang="en-US" altLang="en-US" sz="2800" dirty="0"/>
              <a:t>Create/Change State Login.</a:t>
            </a:r>
          </a:p>
          <a:p>
            <a:pPr>
              <a:buClr>
                <a:schemeClr val="accent2">
                  <a:lumMod val="75000"/>
                </a:schemeClr>
              </a:buClr>
              <a:buSzPct val="100000"/>
              <a:buFont typeface="Arial" pitchFamily="34" charset="0"/>
              <a:buChar char="•"/>
            </a:pPr>
            <a:r>
              <a:rPr lang="en-US" altLang="en-US" sz="2800" dirty="0"/>
              <a:t>Create/Change City Login.</a:t>
            </a:r>
          </a:p>
          <a:p>
            <a:pPr>
              <a:buClr>
                <a:schemeClr val="accent2">
                  <a:lumMod val="75000"/>
                </a:schemeClr>
              </a:buClr>
              <a:buSzPct val="100000"/>
              <a:buFont typeface="Arial" pitchFamily="34" charset="0"/>
              <a:buChar char="•"/>
            </a:pPr>
            <a:r>
              <a:rPr lang="en-US" altLang="en-US" sz="2800" dirty="0"/>
              <a:t>Add/Update Central Nodal Agency.</a:t>
            </a:r>
          </a:p>
          <a:p>
            <a:pPr>
              <a:buClr>
                <a:schemeClr val="accent2">
                  <a:lumMod val="75000"/>
                </a:schemeClr>
              </a:buClr>
              <a:buSzPct val="100000"/>
              <a:buFont typeface="Arial" pitchFamily="34" charset="0"/>
              <a:buChar char="•"/>
            </a:pPr>
            <a:r>
              <a:rPr lang="en-US" altLang="en-US" sz="2800" dirty="0"/>
              <a:t>Add/Update Appraisal/Scrutiny Agency.</a:t>
            </a:r>
          </a:p>
          <a:p>
            <a:pPr>
              <a:buClr>
                <a:schemeClr val="accent2">
                  <a:lumMod val="75000"/>
                </a:schemeClr>
              </a:buClr>
              <a:buSzPct val="100000"/>
              <a:buFont typeface="Arial" pitchFamily="34" charset="0"/>
              <a:buChar char="•"/>
            </a:pPr>
            <a:r>
              <a:rPr lang="en-US" altLang="en-US" sz="2800" dirty="0"/>
              <a:t>Add/Update Bank Branch Details.</a:t>
            </a:r>
          </a:p>
          <a:p>
            <a:pPr>
              <a:buClr>
                <a:schemeClr val="accent2">
                  <a:lumMod val="75000"/>
                </a:schemeClr>
              </a:buClr>
              <a:buSzPct val="100000"/>
              <a:buFont typeface="Arial" pitchFamily="34" charset="0"/>
              <a:buChar char="•"/>
            </a:pPr>
            <a:r>
              <a:rPr lang="en-US" altLang="en-US" sz="2800" dirty="0"/>
              <a:t>Add/Update Bank Account Details.</a:t>
            </a:r>
          </a:p>
          <a:p>
            <a:pPr marL="0" indent="0">
              <a:buNone/>
            </a:pPr>
            <a:endParaRPr lang="en-IN" dirty="0"/>
          </a:p>
        </p:txBody>
      </p:sp>
    </p:spTree>
    <p:extLst>
      <p:ext uri="{BB962C8B-B14F-4D97-AF65-F5344CB8AC3E}">
        <p14:creationId xmlns:p14="http://schemas.microsoft.com/office/powerpoint/2010/main" val="156578015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304800" y="609600"/>
            <a:ext cx="8686800" cy="1219200"/>
          </a:xfrm>
        </p:spPr>
        <p:txBody>
          <a:bodyPr>
            <a:noAutofit/>
          </a:bodyPr>
          <a:lstStyle/>
          <a:p>
            <a:r>
              <a:rPr lang="en-US" sz="28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ea typeface="+mn-ea"/>
                <a:cs typeface="+mn-cs"/>
              </a:rPr>
              <a:t>Activities </a:t>
            </a:r>
            <a:r>
              <a:rPr 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ea typeface="+mn-ea"/>
                <a:cs typeface="+mn-cs"/>
              </a:rPr>
              <a:t>of users</a:t>
            </a:r>
            <a:r>
              <a:rPr lang="en-IN"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ea typeface="+mn-ea"/>
                <a:cs typeface="+mn-cs"/>
              </a:rPr>
              <a:t/>
            </a:r>
            <a:br>
              <a:rPr lang="en-IN"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ea typeface="+mn-ea"/>
                <a:cs typeface="+mn-cs"/>
              </a:rPr>
            </a:br>
            <a:endParaRPr 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ea typeface="+mn-ea"/>
              <a:cs typeface="+mn-cs"/>
            </a:endParaRPr>
          </a:p>
        </p:txBody>
      </p:sp>
      <p:sp>
        <p:nvSpPr>
          <p:cNvPr id="6" name="Content Placeholder 2"/>
          <p:cNvSpPr>
            <a:spLocks noGrp="1"/>
          </p:cNvSpPr>
          <p:nvPr>
            <p:ph idx="1"/>
          </p:nvPr>
        </p:nvSpPr>
        <p:spPr>
          <a:xfrm>
            <a:off x="228600" y="1905000"/>
            <a:ext cx="8534400" cy="4267200"/>
          </a:xfrm>
        </p:spPr>
        <p:txBody>
          <a:bodyPr>
            <a:normAutofit fontScale="85000" lnSpcReduction="10000"/>
          </a:bodyPr>
          <a:lstStyle/>
          <a:p>
            <a:pPr marL="0" indent="0">
              <a:buClr>
                <a:schemeClr val="accent2">
                  <a:lumMod val="75000"/>
                </a:schemeClr>
              </a:buClr>
              <a:buSzPct val="100000"/>
              <a:buNone/>
            </a:pPr>
            <a:r>
              <a:rPr lang="en-US" altLang="en-US" sz="2800" u="sng" dirty="0" smtClean="0"/>
              <a:t>Scrutiny </a:t>
            </a:r>
            <a:r>
              <a:rPr lang="en-US" altLang="en-US" sz="2800" u="sng" dirty="0"/>
              <a:t>/ Appraisal Agencies</a:t>
            </a:r>
            <a:r>
              <a:rPr lang="en-US" altLang="en-US" sz="2800" dirty="0"/>
              <a:t> :-</a:t>
            </a:r>
          </a:p>
          <a:p>
            <a:pPr>
              <a:buClr>
                <a:schemeClr val="accent2">
                  <a:lumMod val="75000"/>
                </a:schemeClr>
              </a:buClr>
              <a:buSzPct val="100000"/>
              <a:buFont typeface="Arial" pitchFamily="34" charset="0"/>
              <a:buChar char="•"/>
            </a:pPr>
            <a:endParaRPr lang="en-US" altLang="en-US" sz="2400" dirty="0"/>
          </a:p>
          <a:p>
            <a:pPr>
              <a:buClr>
                <a:schemeClr val="accent2">
                  <a:lumMod val="75000"/>
                </a:schemeClr>
              </a:buClr>
              <a:buSzPct val="100000"/>
              <a:buFont typeface="Arial" pitchFamily="34" charset="0"/>
              <a:buChar char="•"/>
            </a:pPr>
            <a:r>
              <a:rPr lang="en-US" altLang="en-US" sz="2400" dirty="0" smtClean="0"/>
              <a:t>DPR which are forwarded by the Central will be scrutinized by </a:t>
            </a:r>
            <a:r>
              <a:rPr lang="en-US" altLang="en-US" sz="2400" dirty="0"/>
              <a:t>Appraisal Agencies </a:t>
            </a:r>
            <a:endParaRPr lang="en-US" altLang="en-US" sz="2400" dirty="0" smtClean="0"/>
          </a:p>
          <a:p>
            <a:pPr>
              <a:buClr>
                <a:schemeClr val="accent2">
                  <a:lumMod val="75000"/>
                </a:schemeClr>
              </a:buClr>
              <a:buSzPct val="100000"/>
              <a:buFont typeface="Arial" pitchFamily="34" charset="0"/>
              <a:buChar char="•"/>
            </a:pPr>
            <a:endParaRPr lang="en-US" altLang="en-US" sz="2400" dirty="0"/>
          </a:p>
          <a:p>
            <a:pPr marL="0" indent="0">
              <a:buClr>
                <a:schemeClr val="accent2">
                  <a:lumMod val="75000"/>
                </a:schemeClr>
              </a:buClr>
              <a:buSzPct val="100000"/>
              <a:buNone/>
            </a:pPr>
            <a:r>
              <a:rPr lang="en-US" altLang="en-US" sz="2800" u="sng" dirty="0"/>
              <a:t>CSMC</a:t>
            </a:r>
            <a:r>
              <a:rPr lang="en-US" altLang="en-US" sz="2800" dirty="0"/>
              <a:t> </a:t>
            </a:r>
            <a:r>
              <a:rPr lang="en-US" altLang="en-US" sz="2800" dirty="0" smtClean="0"/>
              <a:t>:-</a:t>
            </a:r>
          </a:p>
          <a:p>
            <a:pPr marL="0" indent="0">
              <a:buClr>
                <a:schemeClr val="accent2">
                  <a:lumMod val="75000"/>
                </a:schemeClr>
              </a:buClr>
              <a:buSzPct val="100000"/>
              <a:buNone/>
            </a:pPr>
            <a:r>
              <a:rPr lang="en-US" altLang="en-US" sz="2400" dirty="0" smtClean="0"/>
              <a:t> </a:t>
            </a:r>
          </a:p>
          <a:p>
            <a:pPr>
              <a:buClr>
                <a:schemeClr val="accent2">
                  <a:lumMod val="75000"/>
                </a:schemeClr>
              </a:buClr>
              <a:buSzPct val="100000"/>
              <a:buFont typeface="Arial" pitchFamily="34" charset="0"/>
              <a:buChar char="•"/>
            </a:pPr>
            <a:r>
              <a:rPr lang="en-US" altLang="en-US" sz="2400" dirty="0" smtClean="0"/>
              <a:t>Decision on the Central Approved DPR’s.</a:t>
            </a:r>
          </a:p>
          <a:p>
            <a:pPr>
              <a:buClr>
                <a:schemeClr val="accent2">
                  <a:lumMod val="75000"/>
                </a:schemeClr>
              </a:buClr>
              <a:buSzPct val="100000"/>
              <a:buFont typeface="Arial" pitchFamily="34" charset="0"/>
              <a:buChar char="•"/>
            </a:pPr>
            <a:r>
              <a:rPr lang="en-US" altLang="en-US" sz="2400" dirty="0"/>
              <a:t>Approval of Beneficiaries Modification Request forwarded by </a:t>
            </a:r>
            <a:r>
              <a:rPr lang="en-US" altLang="en-US" sz="2400" dirty="0" smtClean="0"/>
              <a:t>central.</a:t>
            </a:r>
          </a:p>
          <a:p>
            <a:pPr>
              <a:buClr>
                <a:schemeClr val="accent2">
                  <a:lumMod val="75000"/>
                </a:schemeClr>
              </a:buClr>
              <a:buSzPct val="100000"/>
              <a:buFont typeface="Arial" pitchFamily="34" charset="0"/>
              <a:buChar char="•"/>
            </a:pPr>
            <a:r>
              <a:rPr lang="en-US" altLang="en-US" sz="2400" dirty="0" smtClean="0"/>
              <a:t>Permission for Revision of CSMC Approved Project.</a:t>
            </a:r>
          </a:p>
          <a:p>
            <a:pPr>
              <a:buClr>
                <a:schemeClr val="accent2">
                  <a:lumMod val="75000"/>
                </a:schemeClr>
              </a:buClr>
              <a:buSzPct val="100000"/>
              <a:buFont typeface="Arial" pitchFamily="34" charset="0"/>
              <a:buChar char="•"/>
            </a:pPr>
            <a:r>
              <a:rPr lang="en-US" altLang="en-US" sz="2400" dirty="0" smtClean="0"/>
              <a:t>Cancellation of CSMC Approved Project.</a:t>
            </a:r>
          </a:p>
          <a:p>
            <a:pPr>
              <a:buClr>
                <a:schemeClr val="accent2">
                  <a:lumMod val="75000"/>
                </a:schemeClr>
              </a:buClr>
              <a:buSzPct val="100000"/>
              <a:buFont typeface="Arial" pitchFamily="34" charset="0"/>
              <a:buChar char="•"/>
            </a:pPr>
            <a:r>
              <a:rPr lang="en-US" altLang="en-US" sz="2400" dirty="0" smtClean="0"/>
              <a:t>Releases of Installments to States project wise.</a:t>
            </a:r>
            <a:endParaRPr lang="en-US" altLang="en-US" sz="2400" dirty="0"/>
          </a:p>
          <a:p>
            <a:pPr marL="0" indent="0">
              <a:buClr>
                <a:schemeClr val="accent2">
                  <a:lumMod val="75000"/>
                </a:schemeClr>
              </a:buClr>
              <a:buSzPct val="100000"/>
              <a:buNone/>
            </a:pPr>
            <a:endParaRPr lang="en-US" altLang="en-US" sz="2400" dirty="0"/>
          </a:p>
        </p:txBody>
      </p:sp>
    </p:spTree>
    <p:extLst>
      <p:ext uri="{BB962C8B-B14F-4D97-AF65-F5344CB8AC3E}">
        <p14:creationId xmlns:p14="http://schemas.microsoft.com/office/powerpoint/2010/main" val="14699382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Things to be included in future</a:t>
            </a:r>
            <a:endParaRPr lang="en-IN" dirty="0"/>
          </a:p>
        </p:txBody>
      </p:sp>
      <p:sp>
        <p:nvSpPr>
          <p:cNvPr id="3" name="Content Placeholder 2"/>
          <p:cNvSpPr>
            <a:spLocks noGrp="1"/>
          </p:cNvSpPr>
          <p:nvPr>
            <p:ph idx="1"/>
          </p:nvPr>
        </p:nvSpPr>
        <p:spPr/>
        <p:txBody>
          <a:bodyPr>
            <a:normAutofit fontScale="92500" lnSpcReduction="20000"/>
          </a:bodyPr>
          <a:lstStyle/>
          <a:p>
            <a:r>
              <a:rPr lang="en-IN" dirty="0" smtClean="0"/>
              <a:t>Integration with PFMS;</a:t>
            </a:r>
          </a:p>
          <a:p>
            <a:r>
              <a:rPr lang="en-IN" dirty="0" smtClean="0"/>
              <a:t>Integration with DBT Bharat Portal;</a:t>
            </a:r>
          </a:p>
          <a:p>
            <a:r>
              <a:rPr lang="en-IN" dirty="0" smtClean="0"/>
              <a:t>Dashboard </a:t>
            </a:r>
            <a:r>
              <a:rPr lang="en-IN" dirty="0"/>
              <a:t>to show component-wise physical and financial progress of the states as well as the entire nation at a </a:t>
            </a:r>
            <a:r>
              <a:rPr lang="en-IN" dirty="0" smtClean="0"/>
              <a:t>glance;</a:t>
            </a:r>
          </a:p>
          <a:p>
            <a:r>
              <a:rPr lang="en-IN" dirty="0"/>
              <a:t>Option to select the output of the report in graphical or tabular </a:t>
            </a:r>
            <a:r>
              <a:rPr lang="en-IN" dirty="0" smtClean="0"/>
              <a:t>form;</a:t>
            </a:r>
          </a:p>
          <a:p>
            <a:r>
              <a:rPr lang="en-IN" dirty="0"/>
              <a:t>Facility to send </a:t>
            </a:r>
            <a:r>
              <a:rPr lang="en-IN" dirty="0" smtClean="0"/>
              <a:t>alerts in the form of SMS and e-mail;</a:t>
            </a:r>
          </a:p>
          <a:p>
            <a:pPr>
              <a:buClr>
                <a:schemeClr val="accent2">
                  <a:lumMod val="75000"/>
                </a:schemeClr>
              </a:buClr>
              <a:buSzPct val="100000"/>
              <a:buFont typeface="Arial" pitchFamily="34" charset="0"/>
              <a:buChar char="•"/>
            </a:pPr>
            <a:r>
              <a:rPr lang="en-US" altLang="en-US" dirty="0"/>
              <a:t>Interact with citizen and officials through SMS;</a:t>
            </a:r>
          </a:p>
          <a:p>
            <a:pPr>
              <a:buClr>
                <a:schemeClr val="accent2">
                  <a:lumMod val="75000"/>
                </a:schemeClr>
              </a:buClr>
              <a:buSzPct val="100000"/>
              <a:buFont typeface="Arial" pitchFamily="34" charset="0"/>
              <a:buChar char="•"/>
            </a:pPr>
            <a:r>
              <a:rPr lang="en-US" altLang="en-US" dirty="0"/>
              <a:t>Interact with citizen and officials through Email;</a:t>
            </a:r>
          </a:p>
          <a:p>
            <a:pPr>
              <a:buClr>
                <a:schemeClr val="accent2">
                  <a:lumMod val="75000"/>
                </a:schemeClr>
              </a:buClr>
              <a:buSzPct val="100000"/>
              <a:buFont typeface="Arial" pitchFamily="34" charset="0"/>
              <a:buChar char="•"/>
            </a:pPr>
            <a:r>
              <a:rPr lang="en-US" altLang="en-US" dirty="0"/>
              <a:t>Generation of letters in bilingual (Hindi &amp; English</a:t>
            </a:r>
            <a:r>
              <a:rPr lang="en-US" altLang="en-US" dirty="0" smtClean="0"/>
              <a:t>); and</a:t>
            </a:r>
          </a:p>
          <a:p>
            <a:pPr>
              <a:buClr>
                <a:schemeClr val="accent2">
                  <a:lumMod val="75000"/>
                </a:schemeClr>
              </a:buClr>
              <a:buSzPct val="100000"/>
              <a:buFont typeface="Arial" pitchFamily="34" charset="0"/>
              <a:buChar char="•"/>
            </a:pPr>
            <a:r>
              <a:rPr lang="en-US" altLang="en-US" dirty="0"/>
              <a:t>Uploading images, documents etc.</a:t>
            </a:r>
          </a:p>
          <a:p>
            <a:pPr>
              <a:buClr>
                <a:schemeClr val="accent2">
                  <a:lumMod val="75000"/>
                </a:schemeClr>
              </a:buClr>
              <a:buSzPct val="100000"/>
              <a:buFont typeface="Arial" pitchFamily="34" charset="0"/>
              <a:buChar char="•"/>
            </a:pPr>
            <a:endParaRPr lang="en-US" altLang="en-US" dirty="0"/>
          </a:p>
          <a:p>
            <a:endParaRPr lang="en-IN" dirty="0"/>
          </a:p>
          <a:p>
            <a:endParaRPr lang="en-IN" dirty="0"/>
          </a:p>
          <a:p>
            <a:endParaRPr lang="en-IN" dirty="0"/>
          </a:p>
          <a:p>
            <a:endParaRPr lang="en-IN" dirty="0"/>
          </a:p>
        </p:txBody>
      </p:sp>
    </p:spTree>
    <p:extLst>
      <p:ext uri="{BB962C8B-B14F-4D97-AF65-F5344CB8AC3E}">
        <p14:creationId xmlns:p14="http://schemas.microsoft.com/office/powerpoint/2010/main" val="165056220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685800"/>
          </a:xfrm>
        </p:spPr>
        <p:txBody>
          <a:bodyPr>
            <a:normAutofit/>
          </a:bodyPr>
          <a:lstStyle/>
          <a:p>
            <a:pPr algn="ctr"/>
            <a:r>
              <a:rPr 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ea typeface="+mn-ea"/>
                <a:cs typeface="+mn-cs"/>
              </a:rPr>
              <a:t>Home Page</a:t>
            </a:r>
          </a:p>
        </p:txBody>
      </p:sp>
      <p:sp>
        <p:nvSpPr>
          <p:cNvPr id="5" name="Title 1"/>
          <p:cNvSpPr txBox="1">
            <a:spLocks/>
          </p:cNvSpPr>
          <p:nvPr/>
        </p:nvSpPr>
        <p:spPr>
          <a:xfrm>
            <a:off x="304800" y="5181600"/>
            <a:ext cx="8458200" cy="571500"/>
          </a:xfrm>
          <a:prstGeom prst="rect">
            <a:avLst/>
          </a:prstGeom>
        </p:spPr>
        <p:txBody>
          <a:bodyPr vert="horz" anchor="ctr">
            <a:normAutofit/>
          </a:bodyPr>
          <a:lst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a:lstStyle>
          <a:p>
            <a:r>
              <a:rPr lang="en-US" sz="2800" b="1" u="sng"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ea typeface="+mn-ea"/>
                <a:cs typeface="+mn-cs"/>
              </a:rPr>
              <a:t>Mission Document</a:t>
            </a:r>
            <a:endParaRPr lang="en-US" sz="2800" b="1" u="sng"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ea typeface="+mn-ea"/>
              <a:cs typeface="+mn-cs"/>
            </a:endParaRPr>
          </a:p>
        </p:txBody>
      </p:sp>
      <p:sp>
        <p:nvSpPr>
          <p:cNvPr id="3" name="Rectangle 2"/>
          <p:cNvSpPr/>
          <p:nvPr/>
        </p:nvSpPr>
        <p:spPr>
          <a:xfrm>
            <a:off x="304800" y="5791200"/>
            <a:ext cx="8610600" cy="830997"/>
          </a:xfrm>
          <a:prstGeom prst="rect">
            <a:avLst/>
          </a:prstGeom>
        </p:spPr>
        <p:txBody>
          <a:bodyPr wrap="square">
            <a:spAutoFit/>
          </a:bodyPr>
          <a:lstStyle/>
          <a:p>
            <a:r>
              <a:rPr lang="en-US" sz="2400" dirty="0" smtClean="0">
                <a:solidFill>
                  <a:schemeClr val="tx2"/>
                </a:solidFill>
              </a:rPr>
              <a:t>By clicking on ‘‘</a:t>
            </a:r>
            <a:r>
              <a:rPr lang="en-US" sz="2400" dirty="0">
                <a:solidFill>
                  <a:schemeClr val="tx2"/>
                </a:solidFill>
              </a:rPr>
              <a:t>Mission Document’’ in the main </a:t>
            </a:r>
            <a:r>
              <a:rPr lang="en-US" sz="2400" dirty="0" smtClean="0">
                <a:solidFill>
                  <a:schemeClr val="tx2"/>
                </a:solidFill>
              </a:rPr>
              <a:t>menu, HFA </a:t>
            </a:r>
            <a:r>
              <a:rPr lang="en-US" sz="2400" dirty="0">
                <a:solidFill>
                  <a:schemeClr val="tx2"/>
                </a:solidFill>
              </a:rPr>
              <a:t>Guidelines </a:t>
            </a:r>
            <a:r>
              <a:rPr lang="en-US" sz="2400" dirty="0" smtClean="0">
                <a:solidFill>
                  <a:schemeClr val="tx2"/>
                </a:solidFill>
              </a:rPr>
              <a:t>can be seen</a:t>
            </a:r>
            <a:r>
              <a:rPr lang="en-US" dirty="0" smtClean="0"/>
              <a:t>.</a:t>
            </a:r>
            <a:endParaRPr lang="en-US" dirty="0"/>
          </a:p>
        </p:txBody>
      </p:sp>
      <p:sp>
        <p:nvSpPr>
          <p:cNvPr id="4" name="Content Placeholder 3"/>
          <p:cNvSpPr>
            <a:spLocks noGrp="1"/>
          </p:cNvSpPr>
          <p:nvPr>
            <p:ph idx="1"/>
          </p:nvPr>
        </p:nvSpPr>
        <p:spPr/>
        <p:txBody>
          <a:bodyPr/>
          <a:lstStyle/>
          <a:p>
            <a:endParaRPr lang="en-IN" dirty="0"/>
          </a:p>
        </p:txBody>
      </p:sp>
      <p:pic>
        <p:nvPicPr>
          <p:cNvPr id="8" name="Picture 7" descr="C:\Users\Administrator.NICSI-HP\Desktop\PMAY HFA Urban .jpg"/>
          <p:cNvPicPr/>
          <p:nvPr/>
        </p:nvPicPr>
        <p:blipFill rotWithShape="1">
          <a:blip r:embed="rId2" cstate="print">
            <a:extLst>
              <a:ext uri="{28A0092B-C50C-407E-A947-70E740481C1C}">
                <a14:useLocalDpi xmlns:a14="http://schemas.microsoft.com/office/drawing/2010/main" val="0"/>
              </a:ext>
            </a:extLst>
          </a:blip>
          <a:srcRect l="18469" r="18302"/>
          <a:stretch/>
        </p:blipFill>
        <p:spPr bwMode="auto">
          <a:xfrm>
            <a:off x="457200" y="1371601"/>
            <a:ext cx="7696200" cy="3733800"/>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2887713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81000"/>
            <a:ext cx="8686800" cy="914400"/>
          </a:xfrm>
        </p:spPr>
        <p:txBody>
          <a:bodyPr>
            <a:normAutofit/>
          </a:bodyPr>
          <a:lstStyle/>
          <a:p>
            <a:r>
              <a:rPr 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ea typeface="+mn-ea"/>
                <a:cs typeface="+mn-cs"/>
              </a:rPr>
              <a:t>Search Beneficiary</a:t>
            </a:r>
          </a:p>
        </p:txBody>
      </p:sp>
      <p:sp>
        <p:nvSpPr>
          <p:cNvPr id="3" name="Content Placeholder 2"/>
          <p:cNvSpPr>
            <a:spLocks noGrp="1"/>
          </p:cNvSpPr>
          <p:nvPr>
            <p:ph idx="1"/>
          </p:nvPr>
        </p:nvSpPr>
        <p:spPr>
          <a:xfrm>
            <a:off x="304800" y="1295400"/>
            <a:ext cx="8686800" cy="5257801"/>
          </a:xfrm>
        </p:spPr>
        <p:txBody>
          <a:bodyPr>
            <a:normAutofit/>
          </a:bodyPr>
          <a:lstStyle/>
          <a:p>
            <a:pPr marL="0" indent="0">
              <a:buNone/>
            </a:pPr>
            <a:r>
              <a:rPr lang="en-US" sz="2400" dirty="0"/>
              <a:t>If </a:t>
            </a:r>
            <a:r>
              <a:rPr lang="en-US" sz="2400" dirty="0" smtClean="0"/>
              <a:t>any one want to search any beneficiary  then click on ‘‘</a:t>
            </a:r>
            <a:r>
              <a:rPr lang="en-US" sz="2400" dirty="0"/>
              <a:t>Search Beneficiary</a:t>
            </a:r>
            <a:r>
              <a:rPr lang="en-US" sz="2400" dirty="0" smtClean="0"/>
              <a:t>’’ </a:t>
            </a:r>
            <a:r>
              <a:rPr lang="en-US" sz="2400" dirty="0"/>
              <a:t>in the main </a:t>
            </a:r>
            <a:r>
              <a:rPr lang="en-US" sz="2400" dirty="0" smtClean="0"/>
              <a:t>menu, </a:t>
            </a:r>
            <a:r>
              <a:rPr lang="en-US" sz="2400" dirty="0"/>
              <a:t>then </a:t>
            </a:r>
            <a:r>
              <a:rPr lang="en-US" sz="2400" dirty="0" smtClean="0"/>
              <a:t>click on “Search by Name”</a:t>
            </a:r>
          </a:p>
        </p:txBody>
      </p:sp>
      <p:pic>
        <p:nvPicPr>
          <p:cNvPr id="5" name="Picture 4"/>
          <p:cNvPicPr/>
          <p:nvPr/>
        </p:nvPicPr>
        <p:blipFill rotWithShape="1">
          <a:blip r:embed="rId2"/>
          <a:srcRect l="19305" t="6509" r="19952" b="10651"/>
          <a:stretch/>
        </p:blipFill>
        <p:spPr bwMode="auto">
          <a:xfrm>
            <a:off x="1295400" y="2095500"/>
            <a:ext cx="5867400" cy="361950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4118692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686800" cy="990600"/>
          </a:xfrm>
        </p:spPr>
        <p:txBody>
          <a:bodyPr>
            <a:normAutofit/>
          </a:bodyPr>
          <a:lstStyle/>
          <a:p>
            <a:pPr algn="ctr"/>
            <a:r>
              <a:rPr lang="en-US" sz="28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ea typeface="+mn-ea"/>
                <a:cs typeface="+mn-cs"/>
              </a:rPr>
              <a:t>PMAY </a:t>
            </a:r>
            <a:r>
              <a:rPr 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ea typeface="+mn-ea"/>
                <a:cs typeface="+mn-cs"/>
              </a:rPr>
              <a:t>Login</a:t>
            </a:r>
          </a:p>
        </p:txBody>
      </p:sp>
      <p:sp>
        <p:nvSpPr>
          <p:cNvPr id="3" name="Content Placeholder 2"/>
          <p:cNvSpPr>
            <a:spLocks noGrp="1"/>
          </p:cNvSpPr>
          <p:nvPr>
            <p:ph idx="1"/>
          </p:nvPr>
        </p:nvSpPr>
        <p:spPr/>
        <p:txBody>
          <a:bodyPr/>
          <a:lstStyle/>
          <a:p>
            <a:pPr marL="0" indent="0">
              <a:buNone/>
            </a:pPr>
            <a:endParaRPr lang="en-IN" dirty="0"/>
          </a:p>
        </p:txBody>
      </p:sp>
      <p:pic>
        <p:nvPicPr>
          <p:cNvPr id="5" name="Picture 4" descr="C:\Users\Administrator.NICSI-HP\Desktop\User Login.jpg"/>
          <p:cNvPicPr/>
          <p:nvPr/>
        </p:nvPicPr>
        <p:blipFill rotWithShape="1">
          <a:blip r:embed="rId2" cstate="print">
            <a:extLst>
              <a:ext uri="{28A0092B-C50C-407E-A947-70E740481C1C}">
                <a14:useLocalDpi xmlns:a14="http://schemas.microsoft.com/office/drawing/2010/main" val="0"/>
              </a:ext>
            </a:extLst>
          </a:blip>
          <a:srcRect l="29931" t="14590" r="29664" b="6079"/>
          <a:stretch/>
        </p:blipFill>
        <p:spPr bwMode="auto">
          <a:xfrm>
            <a:off x="3048000" y="2185987"/>
            <a:ext cx="3886200" cy="4138613"/>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55096800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noGrp="1"/>
          </p:cNvSpPr>
          <p:nvPr>
            <p:ph type="title"/>
          </p:nvPr>
        </p:nvSpPr>
        <p:spPr bwMode="auto">
          <a:xfrm>
            <a:off x="228600" y="304800"/>
            <a:ext cx="87630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lvl1pPr eaLnBrk="0" hangingPunct="0">
              <a:spcBef>
                <a:spcPts val="575"/>
              </a:spcBef>
              <a:buClr>
                <a:schemeClr val="accent1"/>
              </a:buClr>
              <a:buSzPct val="85000"/>
              <a:buFont typeface="Wingdings 2" pitchFamily="18" charset="2"/>
              <a:buChar char=""/>
              <a:defRPr sz="2600">
                <a:solidFill>
                  <a:schemeClr val="tx1"/>
                </a:solidFill>
                <a:latin typeface="Perpetua" pitchFamily="18" charset="0"/>
              </a:defRPr>
            </a:lvl1pPr>
            <a:lvl2pPr marL="547688" indent="-228600" eaLnBrk="0" hangingPunct="0">
              <a:spcBef>
                <a:spcPts val="375"/>
              </a:spcBef>
              <a:buClr>
                <a:schemeClr val="accent2"/>
              </a:buClr>
              <a:buSzPct val="85000"/>
              <a:buFont typeface="Wingdings 2" pitchFamily="18" charset="2"/>
              <a:buChar char=""/>
              <a:defRPr sz="2400">
                <a:solidFill>
                  <a:schemeClr val="tx1"/>
                </a:solidFill>
                <a:latin typeface="Perpetua" pitchFamily="18" charset="0"/>
              </a:defRPr>
            </a:lvl2pPr>
            <a:lvl3pPr marL="822325" indent="-228600" eaLnBrk="0" hangingPunct="0">
              <a:spcBef>
                <a:spcPts val="375"/>
              </a:spcBef>
              <a:buClr>
                <a:srgbClr val="E6B1AB"/>
              </a:buClr>
              <a:buSzPct val="85000"/>
              <a:buFont typeface="Wingdings 2" pitchFamily="18" charset="2"/>
              <a:buChar char=""/>
              <a:defRPr sz="2000">
                <a:solidFill>
                  <a:schemeClr val="tx1"/>
                </a:solidFill>
                <a:latin typeface="Perpetua" pitchFamily="18" charset="0"/>
              </a:defRPr>
            </a:lvl3pPr>
            <a:lvl4pPr marL="1096963" indent="-228600" eaLnBrk="0" hangingPunct="0">
              <a:spcBef>
                <a:spcPts val="375"/>
              </a:spcBef>
              <a:buClr>
                <a:srgbClr val="A28E6A"/>
              </a:buClr>
              <a:buSzPct val="80000"/>
              <a:buFont typeface="Wingdings 2" pitchFamily="18" charset="2"/>
              <a:buChar char=""/>
              <a:defRPr sz="2000">
                <a:solidFill>
                  <a:schemeClr val="tx1"/>
                </a:solidFill>
                <a:latin typeface="Perpetua" pitchFamily="18" charset="0"/>
              </a:defRPr>
            </a:lvl4pPr>
            <a:lvl5pPr marL="1371600" indent="-228600" eaLnBrk="0" hangingPunct="0">
              <a:spcBef>
                <a:spcPts val="375"/>
              </a:spcBef>
              <a:buClr>
                <a:srgbClr val="A28E6A"/>
              </a:buClr>
              <a:buChar char="o"/>
              <a:defRPr sz="2000">
                <a:solidFill>
                  <a:schemeClr val="tx1"/>
                </a:solidFill>
                <a:latin typeface="Perpetua" pitchFamily="18" charset="0"/>
              </a:defRPr>
            </a:lvl5pPr>
            <a:lvl6pPr marL="1828800" indent="-228600" eaLnBrk="0" fontAlgn="base" hangingPunct="0">
              <a:spcBef>
                <a:spcPts val="375"/>
              </a:spcBef>
              <a:spcAft>
                <a:spcPct val="0"/>
              </a:spcAft>
              <a:buClr>
                <a:srgbClr val="A28E6A"/>
              </a:buClr>
              <a:buChar char="o"/>
              <a:defRPr sz="2000">
                <a:solidFill>
                  <a:schemeClr val="tx1"/>
                </a:solidFill>
                <a:latin typeface="Perpetua" pitchFamily="18" charset="0"/>
              </a:defRPr>
            </a:lvl6pPr>
            <a:lvl7pPr marL="2286000" indent="-228600" eaLnBrk="0" fontAlgn="base" hangingPunct="0">
              <a:spcBef>
                <a:spcPts val="375"/>
              </a:spcBef>
              <a:spcAft>
                <a:spcPct val="0"/>
              </a:spcAft>
              <a:buClr>
                <a:srgbClr val="A28E6A"/>
              </a:buClr>
              <a:buChar char="o"/>
              <a:defRPr sz="2000">
                <a:solidFill>
                  <a:schemeClr val="tx1"/>
                </a:solidFill>
                <a:latin typeface="Perpetua" pitchFamily="18" charset="0"/>
              </a:defRPr>
            </a:lvl7pPr>
            <a:lvl8pPr marL="2743200" indent="-228600" eaLnBrk="0" fontAlgn="base" hangingPunct="0">
              <a:spcBef>
                <a:spcPts val="375"/>
              </a:spcBef>
              <a:spcAft>
                <a:spcPct val="0"/>
              </a:spcAft>
              <a:buClr>
                <a:srgbClr val="A28E6A"/>
              </a:buClr>
              <a:buChar char="o"/>
              <a:defRPr sz="2000">
                <a:solidFill>
                  <a:schemeClr val="tx1"/>
                </a:solidFill>
                <a:latin typeface="Perpetua" pitchFamily="18" charset="0"/>
              </a:defRPr>
            </a:lvl8pPr>
            <a:lvl9pPr marL="3200400" indent="-228600" eaLnBrk="0" fontAlgn="base" hangingPunct="0">
              <a:spcBef>
                <a:spcPts val="375"/>
              </a:spcBef>
              <a:spcAft>
                <a:spcPct val="0"/>
              </a:spcAft>
              <a:buClr>
                <a:srgbClr val="A28E6A"/>
              </a:buClr>
              <a:buChar char="o"/>
              <a:defRPr sz="2000">
                <a:solidFill>
                  <a:schemeClr val="tx1"/>
                </a:solidFill>
                <a:latin typeface="Perpetua" pitchFamily="18" charset="0"/>
              </a:defRPr>
            </a:lvl9pPr>
          </a:lstStyle>
          <a:p>
            <a:pPr eaLnBrk="1" hangingPunct="1">
              <a:spcBef>
                <a:spcPct val="0"/>
              </a:spcBef>
              <a:buClrTx/>
              <a:buSzTx/>
              <a:buFontTx/>
              <a:buNone/>
              <a:defRPr/>
            </a:pPr>
            <a:r>
              <a:rPr lang="en-US" altLang="en-US" sz="28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ea typeface="+mn-ea"/>
                <a:cs typeface="+mn-cs"/>
              </a:rPr>
              <a:t>PMAY </a:t>
            </a:r>
            <a:r>
              <a:rPr lang="en-US" alt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ea typeface="+mn-ea"/>
                <a:cs typeface="+mn-cs"/>
              </a:rPr>
              <a:t>MIS - Work Flow</a:t>
            </a:r>
          </a:p>
        </p:txBody>
      </p:sp>
      <p:sp>
        <p:nvSpPr>
          <p:cNvPr id="6" name="Rounded Rectangle 5"/>
          <p:cNvSpPr/>
          <p:nvPr/>
        </p:nvSpPr>
        <p:spPr>
          <a:xfrm flipH="1">
            <a:off x="2148119" y="2620478"/>
            <a:ext cx="1323975" cy="647700"/>
          </a:xfrm>
          <a:prstGeom prst="roundRect">
            <a:avLst/>
          </a:prstGeom>
          <a:solidFill>
            <a:schemeClr val="accent6">
              <a:lumMod val="75000"/>
            </a:schemeClr>
          </a:solidFill>
        </p:spPr>
        <p:style>
          <a:lnRef idx="1">
            <a:schemeClr val="accent1"/>
          </a:lnRef>
          <a:fillRef idx="3">
            <a:schemeClr val="accent1"/>
          </a:fillRef>
          <a:effectRef idx="2">
            <a:schemeClr val="accent1"/>
          </a:effectRef>
          <a:fontRef idx="minor">
            <a:schemeClr val="lt1"/>
          </a:fontRef>
        </p:style>
        <p:txBody>
          <a:bodyPr anchor="ctr"/>
          <a:lstStyle/>
          <a:p>
            <a:pPr algn="ctr"/>
            <a:r>
              <a:rPr lang="en-IN" dirty="0" smtClean="0"/>
              <a:t>State </a:t>
            </a:r>
            <a:endParaRPr lang="en-IN" dirty="0"/>
          </a:p>
        </p:txBody>
      </p:sp>
      <p:cxnSp>
        <p:nvCxnSpPr>
          <p:cNvPr id="21" name="Straight Arrow Connector 20"/>
          <p:cNvCxnSpPr>
            <a:endCxn id="6" idx="3"/>
          </p:cNvCxnSpPr>
          <p:nvPr/>
        </p:nvCxnSpPr>
        <p:spPr>
          <a:xfrm>
            <a:off x="1579214" y="2943622"/>
            <a:ext cx="568905" cy="70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2" name="Rounded Rectangle 21"/>
          <p:cNvSpPr/>
          <p:nvPr/>
        </p:nvSpPr>
        <p:spPr>
          <a:xfrm flipH="1">
            <a:off x="3923021" y="2569194"/>
            <a:ext cx="1323975" cy="647700"/>
          </a:xfrm>
          <a:prstGeom prst="roundRect">
            <a:avLst/>
          </a:prstGeom>
          <a:solidFill>
            <a:schemeClr val="accent6">
              <a:lumMod val="75000"/>
            </a:schemeClr>
          </a:solidFill>
        </p:spPr>
        <p:style>
          <a:lnRef idx="1">
            <a:schemeClr val="accent1"/>
          </a:lnRef>
          <a:fillRef idx="3">
            <a:schemeClr val="accent1"/>
          </a:fillRef>
          <a:effectRef idx="2">
            <a:schemeClr val="accent1"/>
          </a:effectRef>
          <a:fontRef idx="minor">
            <a:schemeClr val="lt1"/>
          </a:fontRef>
        </p:style>
        <p:txBody>
          <a:bodyPr anchor="ctr"/>
          <a:lstStyle/>
          <a:p>
            <a:pPr algn="ctr"/>
            <a:r>
              <a:rPr lang="en-IN" dirty="0" smtClean="0"/>
              <a:t>PMU </a:t>
            </a:r>
            <a:endParaRPr lang="en-IN" dirty="0"/>
          </a:p>
        </p:txBody>
      </p:sp>
      <p:cxnSp>
        <p:nvCxnSpPr>
          <p:cNvPr id="23" name="Straight Arrow Connector 22"/>
          <p:cNvCxnSpPr/>
          <p:nvPr/>
        </p:nvCxnSpPr>
        <p:spPr>
          <a:xfrm>
            <a:off x="3472094" y="2944328"/>
            <a:ext cx="450927"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6" name="Rounded Rectangle 25"/>
          <p:cNvSpPr/>
          <p:nvPr/>
        </p:nvSpPr>
        <p:spPr>
          <a:xfrm flipH="1">
            <a:off x="5686425" y="2569194"/>
            <a:ext cx="1323975" cy="647700"/>
          </a:xfrm>
          <a:prstGeom prst="roundRect">
            <a:avLst/>
          </a:prstGeom>
          <a:solidFill>
            <a:schemeClr val="accent6">
              <a:lumMod val="75000"/>
            </a:schemeClr>
          </a:solidFill>
        </p:spPr>
        <p:style>
          <a:lnRef idx="1">
            <a:schemeClr val="accent1"/>
          </a:lnRef>
          <a:fillRef idx="3">
            <a:schemeClr val="accent1"/>
          </a:fillRef>
          <a:effectRef idx="2">
            <a:schemeClr val="accent1"/>
          </a:effectRef>
          <a:fontRef idx="minor">
            <a:schemeClr val="lt1"/>
          </a:fontRef>
        </p:style>
        <p:txBody>
          <a:bodyPr anchor="ctr"/>
          <a:lstStyle/>
          <a:p>
            <a:pPr algn="ctr"/>
            <a:r>
              <a:rPr lang="en-IN" dirty="0" smtClean="0"/>
              <a:t>Central</a:t>
            </a:r>
            <a:endParaRPr lang="en-IN" dirty="0"/>
          </a:p>
        </p:txBody>
      </p:sp>
      <p:cxnSp>
        <p:nvCxnSpPr>
          <p:cNvPr id="27" name="Straight Arrow Connector 26"/>
          <p:cNvCxnSpPr>
            <a:endCxn id="26" idx="3"/>
          </p:cNvCxnSpPr>
          <p:nvPr/>
        </p:nvCxnSpPr>
        <p:spPr>
          <a:xfrm flipV="1">
            <a:off x="5225623" y="2893044"/>
            <a:ext cx="460802" cy="100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8" name="Rounded Rectangle 27"/>
          <p:cNvSpPr/>
          <p:nvPr/>
        </p:nvSpPr>
        <p:spPr>
          <a:xfrm flipH="1">
            <a:off x="7439025" y="2570201"/>
            <a:ext cx="1323975" cy="647700"/>
          </a:xfrm>
          <a:prstGeom prst="roundRect">
            <a:avLst/>
          </a:prstGeom>
          <a:solidFill>
            <a:schemeClr val="accent6">
              <a:lumMod val="75000"/>
            </a:schemeClr>
          </a:solidFill>
        </p:spPr>
        <p:style>
          <a:lnRef idx="1">
            <a:schemeClr val="accent1"/>
          </a:lnRef>
          <a:fillRef idx="3">
            <a:schemeClr val="accent1"/>
          </a:fillRef>
          <a:effectRef idx="2">
            <a:schemeClr val="accent1"/>
          </a:effectRef>
          <a:fontRef idx="minor">
            <a:schemeClr val="lt1"/>
          </a:fontRef>
        </p:style>
        <p:txBody>
          <a:bodyPr anchor="ctr"/>
          <a:lstStyle/>
          <a:p>
            <a:pPr algn="ctr"/>
            <a:r>
              <a:rPr lang="en-IN" dirty="0" smtClean="0"/>
              <a:t>CSMC</a:t>
            </a:r>
            <a:endParaRPr lang="en-IN" dirty="0"/>
          </a:p>
        </p:txBody>
      </p:sp>
      <p:sp>
        <p:nvSpPr>
          <p:cNvPr id="29" name="Rounded Rectangle 28"/>
          <p:cNvSpPr/>
          <p:nvPr/>
        </p:nvSpPr>
        <p:spPr>
          <a:xfrm flipH="1">
            <a:off x="5024437" y="3810000"/>
            <a:ext cx="1323975" cy="647700"/>
          </a:xfrm>
          <a:prstGeom prst="roundRect">
            <a:avLst/>
          </a:prstGeom>
          <a:solidFill>
            <a:schemeClr val="accent6">
              <a:lumMod val="75000"/>
            </a:schemeClr>
          </a:solidFill>
        </p:spPr>
        <p:style>
          <a:lnRef idx="1">
            <a:schemeClr val="accent1"/>
          </a:lnRef>
          <a:fillRef idx="3">
            <a:schemeClr val="accent1"/>
          </a:fillRef>
          <a:effectRef idx="2">
            <a:schemeClr val="accent1"/>
          </a:effectRef>
          <a:fontRef idx="minor">
            <a:schemeClr val="lt1"/>
          </a:fontRef>
        </p:style>
        <p:txBody>
          <a:bodyPr anchor="ctr"/>
          <a:lstStyle/>
          <a:p>
            <a:pPr algn="ctr"/>
            <a:r>
              <a:rPr lang="en-IN" dirty="0" smtClean="0"/>
              <a:t>Appraisal Agency</a:t>
            </a:r>
            <a:endParaRPr lang="en-IN" dirty="0"/>
          </a:p>
        </p:txBody>
      </p:sp>
      <p:cxnSp>
        <p:nvCxnSpPr>
          <p:cNvPr id="30" name="Straight Arrow Connector 29"/>
          <p:cNvCxnSpPr/>
          <p:nvPr/>
        </p:nvCxnSpPr>
        <p:spPr>
          <a:xfrm>
            <a:off x="7010400" y="2914495"/>
            <a:ext cx="428625"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5" name="Straight Arrow Connector 34"/>
          <p:cNvCxnSpPr>
            <a:endCxn id="29" idx="0"/>
          </p:cNvCxnSpPr>
          <p:nvPr/>
        </p:nvCxnSpPr>
        <p:spPr>
          <a:xfrm flipH="1">
            <a:off x="5686424" y="3244850"/>
            <a:ext cx="661988" cy="56515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4" name="Rounded Rectangle 13"/>
          <p:cNvSpPr/>
          <p:nvPr/>
        </p:nvSpPr>
        <p:spPr>
          <a:xfrm flipH="1">
            <a:off x="427086" y="2619772"/>
            <a:ext cx="1152128" cy="647700"/>
          </a:xfrm>
          <a:prstGeom prst="roundRect">
            <a:avLst/>
          </a:prstGeom>
          <a:solidFill>
            <a:schemeClr val="accent6">
              <a:lumMod val="75000"/>
            </a:schemeClr>
          </a:solidFill>
        </p:spPr>
        <p:style>
          <a:lnRef idx="1">
            <a:schemeClr val="accent1"/>
          </a:lnRef>
          <a:fillRef idx="3">
            <a:schemeClr val="accent1"/>
          </a:fillRef>
          <a:effectRef idx="2">
            <a:schemeClr val="accent1"/>
          </a:effectRef>
          <a:fontRef idx="minor">
            <a:schemeClr val="lt1"/>
          </a:fontRef>
        </p:style>
        <p:txBody>
          <a:bodyPr anchor="ctr"/>
          <a:lstStyle/>
          <a:p>
            <a:pPr algn="ctr"/>
            <a:r>
              <a:rPr lang="en-IN" dirty="0" smtClean="0"/>
              <a:t>City </a:t>
            </a:r>
            <a:endParaRPr lang="en-IN" dirty="0"/>
          </a:p>
        </p:txBody>
      </p:sp>
    </p:spTree>
    <p:extLst>
      <p:ext uri="{BB962C8B-B14F-4D97-AF65-F5344CB8AC3E}">
        <p14:creationId xmlns:p14="http://schemas.microsoft.com/office/powerpoint/2010/main" val="9096097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p:nvPr/>
        </p:nvPicPr>
        <p:blipFill rotWithShape="1">
          <a:blip r:embed="rId2"/>
          <a:srcRect l="5824" t="13906" r="6638" b="8580"/>
          <a:stretch/>
        </p:blipFill>
        <p:spPr bwMode="auto">
          <a:xfrm>
            <a:off x="609600" y="1219200"/>
            <a:ext cx="8229600" cy="4724399"/>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509894467"/>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24000" y="990600"/>
            <a:ext cx="6019800" cy="5577840"/>
          </a:xfrm>
        </p:spPr>
      </p:pic>
    </p:spTree>
    <p:extLst>
      <p:ext uri="{BB962C8B-B14F-4D97-AF65-F5344CB8AC3E}">
        <p14:creationId xmlns:p14="http://schemas.microsoft.com/office/powerpoint/2010/main" val="391425056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533400"/>
            <a:ext cx="8686800" cy="990600"/>
          </a:xfrm>
        </p:spPr>
        <p:txBody>
          <a:bodyPr>
            <a:normAutofit/>
          </a:bodyPr>
          <a:lstStyle/>
          <a:p>
            <a:r>
              <a:rPr lang="en-US" alt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ea typeface="+mn-ea"/>
                <a:cs typeface="+mn-cs"/>
              </a:rPr>
              <a:t>Benefits of MIS</a:t>
            </a:r>
            <a:endParaRPr 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ea typeface="+mn-ea"/>
              <a:cs typeface="+mn-cs"/>
            </a:endParaRPr>
          </a:p>
        </p:txBody>
      </p:sp>
      <p:sp>
        <p:nvSpPr>
          <p:cNvPr id="4" name="Content Placeholder 2"/>
          <p:cNvSpPr>
            <a:spLocks noGrp="1"/>
          </p:cNvSpPr>
          <p:nvPr>
            <p:ph idx="1"/>
          </p:nvPr>
        </p:nvSpPr>
        <p:spPr>
          <a:xfrm>
            <a:off x="304800" y="1600200"/>
            <a:ext cx="8643937" cy="4648200"/>
          </a:xfrm>
          <a:extLst/>
        </p:spPr>
        <p:txBody>
          <a:bodyPr>
            <a:noAutofit/>
          </a:bodyPr>
          <a:lstStyle/>
          <a:p>
            <a:pPr marL="274320" indent="-274320" eaLnBrk="1" fontAlgn="auto" hangingPunct="1">
              <a:spcBef>
                <a:spcPts val="580"/>
              </a:spcBef>
              <a:spcAft>
                <a:spcPts val="600"/>
              </a:spcAft>
              <a:buClr>
                <a:schemeClr val="accent2">
                  <a:lumMod val="75000"/>
                </a:schemeClr>
              </a:buClr>
              <a:buFont typeface="Wingdings 2"/>
              <a:buChar char=""/>
              <a:defRPr/>
            </a:pPr>
            <a:r>
              <a:rPr lang="en-IN" sz="2000" dirty="0" smtClean="0"/>
              <a:t>On line reporting on the progress of the scheme by all stake holders</a:t>
            </a:r>
          </a:p>
          <a:p>
            <a:pPr marL="274320" indent="-274320" eaLnBrk="1" fontAlgn="auto" hangingPunct="1">
              <a:spcBef>
                <a:spcPts val="580"/>
              </a:spcBef>
              <a:spcAft>
                <a:spcPts val="600"/>
              </a:spcAft>
              <a:buClr>
                <a:schemeClr val="accent2">
                  <a:lumMod val="75000"/>
                </a:schemeClr>
              </a:buClr>
              <a:buFont typeface="Wingdings 2"/>
              <a:buChar char=""/>
              <a:defRPr/>
            </a:pPr>
            <a:r>
              <a:rPr lang="en-IN" sz="2000" dirty="0" smtClean="0"/>
              <a:t>More accurate and speedy  on reporting </a:t>
            </a:r>
          </a:p>
          <a:p>
            <a:pPr marL="274320" indent="-274320" eaLnBrk="1" fontAlgn="auto" hangingPunct="1">
              <a:spcBef>
                <a:spcPts val="580"/>
              </a:spcBef>
              <a:spcAft>
                <a:spcPts val="600"/>
              </a:spcAft>
              <a:buClr>
                <a:schemeClr val="accent2">
                  <a:lumMod val="75000"/>
                </a:schemeClr>
              </a:buClr>
              <a:buFont typeface="Wingdings 2"/>
              <a:buChar char=""/>
              <a:defRPr/>
            </a:pPr>
            <a:r>
              <a:rPr lang="en-IN" sz="2000" dirty="0" smtClean="0"/>
              <a:t>Individual beneficiaries can be tracked</a:t>
            </a:r>
          </a:p>
          <a:p>
            <a:pPr marL="274320" indent="-274320" eaLnBrk="1" fontAlgn="auto" hangingPunct="1">
              <a:spcBef>
                <a:spcPts val="580"/>
              </a:spcBef>
              <a:spcAft>
                <a:spcPts val="600"/>
              </a:spcAft>
              <a:buClr>
                <a:schemeClr val="accent2">
                  <a:lumMod val="75000"/>
                </a:schemeClr>
              </a:buClr>
              <a:buFont typeface="Wingdings 2"/>
              <a:buChar char=""/>
              <a:defRPr/>
            </a:pPr>
            <a:r>
              <a:rPr lang="en-IN" sz="2000" dirty="0" smtClean="0"/>
              <a:t>Less time-taking and less error-prone</a:t>
            </a:r>
          </a:p>
          <a:p>
            <a:pPr marL="274320" indent="-274320" eaLnBrk="1" fontAlgn="auto" hangingPunct="1">
              <a:spcBef>
                <a:spcPts val="580"/>
              </a:spcBef>
              <a:spcAft>
                <a:spcPts val="600"/>
              </a:spcAft>
              <a:buClr>
                <a:schemeClr val="accent2">
                  <a:lumMod val="75000"/>
                </a:schemeClr>
              </a:buClr>
              <a:buFont typeface="Wingdings 2"/>
              <a:buChar char=""/>
              <a:defRPr/>
            </a:pPr>
            <a:r>
              <a:rPr lang="en-IN" sz="2000" dirty="0" smtClean="0"/>
              <a:t>Can generate </a:t>
            </a:r>
            <a:r>
              <a:rPr lang="en-IN" sz="2000" dirty="0"/>
              <a:t>reports based on multiple </a:t>
            </a:r>
            <a:r>
              <a:rPr lang="en-IN" sz="2000" dirty="0" smtClean="0"/>
              <a:t>criteria</a:t>
            </a:r>
            <a:endParaRPr lang="en-IN" sz="2000" dirty="0"/>
          </a:p>
          <a:p>
            <a:pPr marL="274320" indent="-274320" eaLnBrk="1" fontAlgn="auto" hangingPunct="1">
              <a:spcBef>
                <a:spcPts val="580"/>
              </a:spcBef>
              <a:spcAft>
                <a:spcPts val="600"/>
              </a:spcAft>
              <a:buClr>
                <a:schemeClr val="accent2">
                  <a:lumMod val="75000"/>
                </a:schemeClr>
              </a:buClr>
              <a:buFont typeface="Wingdings 2"/>
              <a:buChar char=""/>
              <a:defRPr/>
            </a:pPr>
            <a:r>
              <a:rPr lang="en-IN" sz="2000" dirty="0" smtClean="0"/>
              <a:t>Option </a:t>
            </a:r>
            <a:r>
              <a:rPr lang="en-IN" sz="2000" dirty="0"/>
              <a:t>to select the output of the report </a:t>
            </a:r>
            <a:r>
              <a:rPr lang="en-IN" sz="2000" dirty="0" smtClean="0"/>
              <a:t>in tabular form</a:t>
            </a:r>
          </a:p>
          <a:p>
            <a:pPr marL="274320" indent="-274320" eaLnBrk="1" fontAlgn="auto" hangingPunct="1">
              <a:spcBef>
                <a:spcPts val="580"/>
              </a:spcBef>
              <a:spcAft>
                <a:spcPts val="600"/>
              </a:spcAft>
              <a:buClr>
                <a:schemeClr val="accent2">
                  <a:lumMod val="75000"/>
                </a:schemeClr>
              </a:buClr>
              <a:buFont typeface="Wingdings 2"/>
              <a:buChar char=""/>
              <a:defRPr/>
            </a:pPr>
            <a:r>
              <a:rPr lang="en-IN" sz="2000" dirty="0" smtClean="0"/>
              <a:t>Provision to export the reports to MS Excel.</a:t>
            </a:r>
            <a:endParaRPr lang="en-IN" sz="2000" dirty="0"/>
          </a:p>
          <a:p>
            <a:pPr marL="274320" indent="-274320" eaLnBrk="1" fontAlgn="auto" hangingPunct="1">
              <a:spcBef>
                <a:spcPts val="580"/>
              </a:spcBef>
              <a:spcAft>
                <a:spcPts val="600"/>
              </a:spcAft>
              <a:buClr>
                <a:schemeClr val="accent2">
                  <a:lumMod val="75000"/>
                </a:schemeClr>
              </a:buClr>
              <a:buFont typeface="Wingdings 2"/>
              <a:buChar char=""/>
              <a:defRPr/>
            </a:pPr>
            <a:r>
              <a:rPr lang="en-IN" sz="2000" dirty="0" smtClean="0"/>
              <a:t>Used </a:t>
            </a:r>
            <a:r>
              <a:rPr lang="en-IN" sz="2000" dirty="0"/>
              <a:t>by Center, States and Cities, </a:t>
            </a:r>
            <a:r>
              <a:rPr lang="en-IN" sz="2000" dirty="0" smtClean="0"/>
              <a:t>PMU, Appraisal Agency, CSMC for </a:t>
            </a:r>
            <a:r>
              <a:rPr lang="en-IN" sz="2000" dirty="0"/>
              <a:t>monitoring progress</a:t>
            </a:r>
          </a:p>
          <a:p>
            <a:pPr marL="274320" indent="-274320" eaLnBrk="1" fontAlgn="auto" hangingPunct="1">
              <a:spcBef>
                <a:spcPts val="580"/>
              </a:spcBef>
              <a:spcAft>
                <a:spcPts val="600"/>
              </a:spcAft>
              <a:buClr>
                <a:schemeClr val="accent2">
                  <a:lumMod val="75000"/>
                </a:schemeClr>
              </a:buClr>
              <a:buFont typeface="Wingdings 2"/>
              <a:buChar char=""/>
              <a:defRPr/>
            </a:pPr>
            <a:r>
              <a:rPr lang="en-IN" sz="2000" dirty="0"/>
              <a:t>24 x 7 online access to the Portal for all the stake holders</a:t>
            </a:r>
            <a:r>
              <a:rPr lang="en-IN" sz="2400" dirty="0" smtClean="0"/>
              <a:t>.</a:t>
            </a:r>
          </a:p>
          <a:p>
            <a:pPr marL="274320" indent="-274320" eaLnBrk="1" fontAlgn="auto" hangingPunct="1">
              <a:spcBef>
                <a:spcPts val="580"/>
              </a:spcBef>
              <a:spcAft>
                <a:spcPts val="600"/>
              </a:spcAft>
              <a:buClr>
                <a:schemeClr val="accent2">
                  <a:lumMod val="75000"/>
                </a:schemeClr>
              </a:buClr>
              <a:buFont typeface="Wingdings 2"/>
              <a:buChar char=""/>
              <a:defRPr/>
            </a:pPr>
            <a:endParaRPr lang="en-IN" sz="2400" dirty="0" smtClean="0"/>
          </a:p>
          <a:p>
            <a:pPr marL="0" indent="0" eaLnBrk="1" fontAlgn="auto" hangingPunct="1">
              <a:lnSpc>
                <a:spcPct val="150000"/>
              </a:lnSpc>
              <a:spcBef>
                <a:spcPts val="580"/>
              </a:spcBef>
              <a:spcAft>
                <a:spcPts val="600"/>
              </a:spcAft>
              <a:buClr>
                <a:schemeClr val="accent2">
                  <a:lumMod val="75000"/>
                </a:schemeClr>
              </a:buClr>
              <a:buFont typeface="Arial" charset="0"/>
              <a:buNone/>
              <a:defRPr/>
            </a:pPr>
            <a:endParaRPr lang="en-US" altLang="en-US" sz="2400" dirty="0" smtClean="0">
              <a:latin typeface="Cambria" pitchFamily="18" charset="0"/>
              <a:ea typeface="ヒラギノ角ゴ Pro W3" charset="-128"/>
            </a:endParaRPr>
          </a:p>
        </p:txBody>
      </p:sp>
    </p:spTree>
    <p:extLst>
      <p:ext uri="{BB962C8B-B14F-4D97-AF65-F5344CB8AC3E}">
        <p14:creationId xmlns:p14="http://schemas.microsoft.com/office/powerpoint/2010/main" val="4926329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3702" y="990600"/>
            <a:ext cx="8686800" cy="1371600"/>
          </a:xfrm>
        </p:spPr>
        <p:txBody>
          <a:bodyPr>
            <a:normAutofit/>
          </a:bodyPr>
          <a:lstStyle/>
          <a:p>
            <a:r>
              <a:rPr lang="en-US" altLang="en-US" sz="31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ea typeface="+mn-ea"/>
                <a:cs typeface="+mn-cs"/>
              </a:rPr>
              <a:t>Functionality of </a:t>
            </a:r>
            <a:r>
              <a:rPr lang="en-US" altLang="en-US" sz="31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ea typeface="+mn-ea"/>
                <a:cs typeface="+mn-cs"/>
              </a:rPr>
              <a:t>PMAY </a:t>
            </a:r>
            <a:r>
              <a:rPr lang="en-US" altLang="en-US" sz="31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ea typeface="+mn-ea"/>
                <a:cs typeface="+mn-cs"/>
              </a:rPr>
              <a:t>MIS </a:t>
            </a:r>
            <a:r>
              <a:rPr lang="en-US" altLang="en-US" dirty="0">
                <a:solidFill>
                  <a:srgbClr val="002060"/>
                </a:solidFill>
              </a:rPr>
              <a:t/>
            </a:r>
            <a:br>
              <a:rPr lang="en-US" altLang="en-US" dirty="0">
                <a:solidFill>
                  <a:srgbClr val="002060"/>
                </a:solidFill>
              </a:rPr>
            </a:br>
            <a:endParaRPr lang="en-US" dirty="0"/>
          </a:p>
        </p:txBody>
      </p:sp>
      <p:sp>
        <p:nvSpPr>
          <p:cNvPr id="4" name="Content Placeholder 2"/>
          <p:cNvSpPr txBox="1">
            <a:spLocks/>
          </p:cNvSpPr>
          <p:nvPr/>
        </p:nvSpPr>
        <p:spPr>
          <a:xfrm>
            <a:off x="314093" y="2057400"/>
            <a:ext cx="8705889" cy="3352801"/>
          </a:xfrm>
          <a:prstGeom prst="rect">
            <a:avLst/>
          </a:prstGeom>
          <a:extLst/>
        </p:spPr>
        <p:txBody>
          <a:bodyPr>
            <a:normAutofit fontScale="85000" lnSpcReduction="20000"/>
          </a:bodyPr>
          <a:lstStyle>
            <a:lvl1pPr marL="273050" indent="-273050" algn="l" rtl="0" eaLnBrk="0" fontAlgn="base" hangingPunct="0">
              <a:spcBef>
                <a:spcPts val="575"/>
              </a:spcBef>
              <a:spcAft>
                <a:spcPct val="0"/>
              </a:spcAft>
              <a:buClr>
                <a:schemeClr val="accent1"/>
              </a:buClr>
              <a:buSzPct val="85000"/>
              <a:buFont typeface="Wingdings 2" pitchFamily="18" charset="2"/>
              <a:buChar char=""/>
              <a:defRPr sz="2600" kern="1200">
                <a:solidFill>
                  <a:schemeClr val="tx1"/>
                </a:solidFill>
                <a:latin typeface="+mn-lt"/>
                <a:ea typeface="+mn-ea"/>
                <a:cs typeface="+mn-cs"/>
              </a:defRPr>
            </a:lvl1pPr>
            <a:lvl2pPr marL="547688" indent="-228600" algn="l" rtl="0" eaLnBrk="0" fontAlgn="base" hangingPunct="0">
              <a:spcBef>
                <a:spcPts val="375"/>
              </a:spcBef>
              <a:spcAft>
                <a:spcPct val="0"/>
              </a:spcAft>
              <a:buClr>
                <a:schemeClr val="accent2"/>
              </a:buClr>
              <a:buSzPct val="85000"/>
              <a:buFont typeface="Wingdings 2" pitchFamily="18" charset="2"/>
              <a:buChar char=""/>
              <a:defRPr sz="2400" kern="1200">
                <a:solidFill>
                  <a:schemeClr val="tx1"/>
                </a:solidFill>
                <a:latin typeface="+mn-lt"/>
                <a:ea typeface="+mn-ea"/>
                <a:cs typeface="+mn-cs"/>
              </a:defRPr>
            </a:lvl2pPr>
            <a:lvl3pPr marL="822325" indent="-228600" algn="l" rtl="0" eaLnBrk="0" fontAlgn="base" hangingPunct="0">
              <a:spcBef>
                <a:spcPts val="375"/>
              </a:spcBef>
              <a:spcAft>
                <a:spcPct val="0"/>
              </a:spcAft>
              <a:buClr>
                <a:srgbClr val="E6B1AB"/>
              </a:buClr>
              <a:buSzPct val="85000"/>
              <a:buFont typeface="Wingdings 2" pitchFamily="18" charset="2"/>
              <a:buChar char=""/>
              <a:defRPr sz="2000" kern="1200">
                <a:solidFill>
                  <a:schemeClr val="tx1"/>
                </a:solidFill>
                <a:latin typeface="+mn-lt"/>
                <a:ea typeface="+mn-ea"/>
                <a:cs typeface="+mn-cs"/>
              </a:defRPr>
            </a:lvl3pPr>
            <a:lvl4pPr marL="1096963" indent="-228600" algn="l" rtl="0" eaLnBrk="0" fontAlgn="base" hangingPunct="0">
              <a:spcBef>
                <a:spcPts val="375"/>
              </a:spcBef>
              <a:spcAft>
                <a:spcPct val="0"/>
              </a:spcAft>
              <a:buClr>
                <a:srgbClr val="A28E6A"/>
              </a:buClr>
              <a:buSzPct val="80000"/>
              <a:buFont typeface="Wingdings 2" pitchFamily="18" charset="2"/>
              <a:buChar char=""/>
              <a:defRPr sz="2000" kern="1200">
                <a:solidFill>
                  <a:schemeClr val="tx1"/>
                </a:solidFill>
                <a:latin typeface="+mn-lt"/>
                <a:ea typeface="+mn-ea"/>
                <a:cs typeface="+mn-cs"/>
              </a:defRPr>
            </a:lvl4pPr>
            <a:lvl5pPr marL="1371600" indent="-228600" algn="l" rtl="0" eaLnBrk="0" fontAlgn="base" hangingPunct="0">
              <a:spcBef>
                <a:spcPts val="375"/>
              </a:spcBef>
              <a:spcAft>
                <a:spcPct val="0"/>
              </a:spcAft>
              <a:buClr>
                <a:srgbClr val="A28E6A"/>
              </a:buClr>
              <a:buChar char="o"/>
              <a:defRPr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a:lstStyle>
          <a:p>
            <a:pPr marL="0" indent="0" eaLnBrk="1" fontAlgn="auto" hangingPunct="1">
              <a:spcBef>
                <a:spcPts val="580"/>
              </a:spcBef>
              <a:spcAft>
                <a:spcPts val="0"/>
              </a:spcAft>
              <a:buFont typeface="Wingdings 2" pitchFamily="18" charset="2"/>
              <a:buNone/>
              <a:defRPr/>
            </a:pPr>
            <a:endParaRPr lang="en-IN" sz="4000" dirty="0" smtClean="0">
              <a:solidFill>
                <a:srgbClr val="002060"/>
              </a:solidFill>
            </a:endParaRPr>
          </a:p>
          <a:p>
            <a:pPr marL="0" indent="0" eaLnBrk="1" fontAlgn="auto" hangingPunct="1">
              <a:spcBef>
                <a:spcPts val="580"/>
              </a:spcBef>
              <a:spcAft>
                <a:spcPts val="0"/>
              </a:spcAft>
              <a:buFont typeface="Wingdings 2" pitchFamily="18" charset="2"/>
              <a:buNone/>
              <a:defRPr/>
            </a:pPr>
            <a:r>
              <a:rPr lang="en-IN" sz="4000" dirty="0" smtClean="0">
                <a:solidFill>
                  <a:srgbClr val="002060"/>
                </a:solidFill>
              </a:rPr>
              <a:t>PMAY MIS is </a:t>
            </a:r>
          </a:p>
          <a:p>
            <a:pPr marL="0" indent="0" eaLnBrk="1" fontAlgn="auto" hangingPunct="1">
              <a:spcBef>
                <a:spcPts val="580"/>
              </a:spcBef>
              <a:spcAft>
                <a:spcPts val="600"/>
              </a:spcAft>
              <a:buFont typeface="Wingdings 2" pitchFamily="18" charset="2"/>
              <a:buNone/>
              <a:defRPr/>
            </a:pPr>
            <a:endParaRPr lang="en-IN" sz="4000" dirty="0" smtClean="0">
              <a:solidFill>
                <a:srgbClr val="C00000"/>
              </a:solidFill>
            </a:endParaRPr>
          </a:p>
          <a:p>
            <a:pPr eaLnBrk="1" fontAlgn="auto" hangingPunct="1">
              <a:spcBef>
                <a:spcPts val="580"/>
              </a:spcBef>
              <a:spcAft>
                <a:spcPts val="600"/>
              </a:spcAft>
              <a:buClr>
                <a:schemeClr val="accent2">
                  <a:lumMod val="75000"/>
                </a:schemeClr>
              </a:buClr>
              <a:buSzPct val="91000"/>
              <a:defRPr/>
            </a:pPr>
            <a:r>
              <a:rPr lang="en-IN" sz="4000" dirty="0" smtClean="0">
                <a:solidFill>
                  <a:srgbClr val="002060"/>
                </a:solidFill>
              </a:rPr>
              <a:t>G2C</a:t>
            </a:r>
          </a:p>
          <a:p>
            <a:pPr marL="274320" indent="-274320" eaLnBrk="1" fontAlgn="auto" hangingPunct="1">
              <a:spcBef>
                <a:spcPts val="580"/>
              </a:spcBef>
              <a:spcAft>
                <a:spcPts val="600"/>
              </a:spcAft>
              <a:buClr>
                <a:schemeClr val="accent2">
                  <a:lumMod val="75000"/>
                </a:schemeClr>
              </a:buClr>
              <a:buSzPct val="91000"/>
              <a:buFont typeface="Wingdings 2"/>
              <a:buChar char=""/>
              <a:defRPr/>
            </a:pPr>
            <a:r>
              <a:rPr lang="en-IN" sz="4000" dirty="0" smtClean="0">
                <a:solidFill>
                  <a:srgbClr val="002060"/>
                </a:solidFill>
              </a:rPr>
              <a:t>G2G</a:t>
            </a:r>
          </a:p>
          <a:p>
            <a:pPr marL="274320" indent="-274320" eaLnBrk="1" fontAlgn="auto" hangingPunct="1">
              <a:spcBef>
                <a:spcPts val="580"/>
              </a:spcBef>
              <a:spcAft>
                <a:spcPts val="600"/>
              </a:spcAft>
              <a:buClr>
                <a:schemeClr val="accent2">
                  <a:lumMod val="75000"/>
                </a:schemeClr>
              </a:buClr>
              <a:buSzPct val="91000"/>
              <a:buFont typeface="Wingdings 2"/>
              <a:buChar char=""/>
              <a:defRPr/>
            </a:pPr>
            <a:r>
              <a:rPr lang="en-IN" sz="4000" dirty="0" smtClean="0">
                <a:solidFill>
                  <a:srgbClr val="002060"/>
                </a:solidFill>
              </a:rPr>
              <a:t>G2B</a:t>
            </a:r>
          </a:p>
          <a:p>
            <a:pPr marL="0" indent="0" eaLnBrk="1" fontAlgn="auto" hangingPunct="1">
              <a:lnSpc>
                <a:spcPct val="150000"/>
              </a:lnSpc>
              <a:spcBef>
                <a:spcPts val="580"/>
              </a:spcBef>
              <a:spcAft>
                <a:spcPts val="0"/>
              </a:spcAft>
              <a:buFont typeface="Arial" charset="0"/>
              <a:buNone/>
              <a:defRPr/>
            </a:pPr>
            <a:endParaRPr lang="en-US" altLang="en-US" sz="2400" dirty="0" smtClean="0">
              <a:latin typeface="Cambria" pitchFamily="18" charset="0"/>
              <a:ea typeface="ヒラギノ角ゴ Pro W3" charset="-128"/>
            </a:endParaRPr>
          </a:p>
        </p:txBody>
      </p:sp>
    </p:spTree>
    <p:extLst>
      <p:ext uri="{BB962C8B-B14F-4D97-AF65-F5344CB8AC3E}">
        <p14:creationId xmlns:p14="http://schemas.microsoft.com/office/powerpoint/2010/main" val="8668374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533400"/>
            <a:ext cx="8686800" cy="990600"/>
          </a:xfrm>
        </p:spPr>
        <p:txBody>
          <a:bodyPr>
            <a:normAutofit/>
          </a:bodyPr>
          <a:lstStyle/>
          <a:p>
            <a:r>
              <a:rPr lang="en-US" altLang="en-US" sz="28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ea typeface="+mn-ea"/>
                <a:cs typeface="+mn-cs"/>
              </a:rPr>
              <a:t>Users (</a:t>
            </a:r>
            <a:r>
              <a:rPr lang="en-US" alt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ea typeface="+mn-ea"/>
                <a:cs typeface="+mn-cs"/>
              </a:rPr>
              <a:t>stake holders) of </a:t>
            </a:r>
            <a:r>
              <a:rPr lang="en-US" altLang="en-US" sz="28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ea typeface="+mn-ea"/>
                <a:cs typeface="+mn-cs"/>
              </a:rPr>
              <a:t>PMAY </a:t>
            </a:r>
            <a:r>
              <a:rPr lang="en-US" alt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ea typeface="+mn-ea"/>
                <a:cs typeface="+mn-cs"/>
              </a:rPr>
              <a:t>MIS</a:t>
            </a:r>
            <a:endParaRPr lang="en-US"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ea typeface="+mn-ea"/>
              <a:cs typeface="+mn-cs"/>
            </a:endParaRPr>
          </a:p>
        </p:txBody>
      </p:sp>
      <p:sp>
        <p:nvSpPr>
          <p:cNvPr id="4" name="Content Placeholder 2"/>
          <p:cNvSpPr>
            <a:spLocks noGrp="1"/>
          </p:cNvSpPr>
          <p:nvPr>
            <p:ph idx="1"/>
          </p:nvPr>
        </p:nvSpPr>
        <p:spPr>
          <a:xfrm>
            <a:off x="381000" y="1905000"/>
            <a:ext cx="7848600" cy="3886200"/>
          </a:xfrm>
        </p:spPr>
        <p:txBody>
          <a:bodyPr>
            <a:normAutofit/>
          </a:bodyPr>
          <a:lstStyle/>
          <a:p>
            <a:pPr>
              <a:buClr>
                <a:schemeClr val="accent2">
                  <a:lumMod val="75000"/>
                </a:schemeClr>
              </a:buClr>
              <a:buSzPct val="100000"/>
              <a:buFont typeface="Arial" pitchFamily="34" charset="0"/>
              <a:buChar char="•"/>
            </a:pPr>
            <a:r>
              <a:rPr lang="en-US" altLang="en-US" sz="2800" dirty="0" smtClean="0"/>
              <a:t>ULB/Cities</a:t>
            </a:r>
          </a:p>
          <a:p>
            <a:pPr>
              <a:buClr>
                <a:schemeClr val="accent2">
                  <a:lumMod val="75000"/>
                </a:schemeClr>
              </a:buClr>
              <a:buSzPct val="100000"/>
              <a:buFont typeface="Arial" pitchFamily="34" charset="0"/>
              <a:buChar char="•"/>
            </a:pPr>
            <a:r>
              <a:rPr lang="en-US" altLang="en-US" sz="2800" dirty="0"/>
              <a:t>States</a:t>
            </a:r>
          </a:p>
          <a:p>
            <a:pPr>
              <a:buClr>
                <a:schemeClr val="accent2">
                  <a:lumMod val="75000"/>
                </a:schemeClr>
              </a:buClr>
              <a:buSzPct val="100000"/>
              <a:buFont typeface="Arial" pitchFamily="34" charset="0"/>
              <a:buChar char="•"/>
            </a:pPr>
            <a:r>
              <a:rPr lang="en-US" altLang="en-US" sz="2800" dirty="0"/>
              <a:t>PMU</a:t>
            </a:r>
          </a:p>
          <a:p>
            <a:pPr eaLnBrk="1" hangingPunct="1">
              <a:buClr>
                <a:schemeClr val="accent2">
                  <a:lumMod val="75000"/>
                </a:schemeClr>
              </a:buClr>
              <a:buSzPct val="100000"/>
              <a:buFont typeface="Arial" pitchFamily="34" charset="0"/>
              <a:buChar char="•"/>
            </a:pPr>
            <a:r>
              <a:rPr lang="en-US" altLang="en-US" sz="2800" dirty="0" smtClean="0"/>
              <a:t>Central</a:t>
            </a:r>
          </a:p>
          <a:p>
            <a:pPr>
              <a:buClr>
                <a:schemeClr val="accent2">
                  <a:lumMod val="75000"/>
                </a:schemeClr>
              </a:buClr>
              <a:buSzPct val="100000"/>
              <a:buFont typeface="Arial" pitchFamily="34" charset="0"/>
              <a:buChar char="•"/>
            </a:pPr>
            <a:r>
              <a:rPr lang="en-US" altLang="en-US" sz="2800" dirty="0" smtClean="0"/>
              <a:t>Scrutiny / Appraisal Agencies</a:t>
            </a:r>
          </a:p>
          <a:p>
            <a:pPr>
              <a:buClr>
                <a:schemeClr val="accent2">
                  <a:lumMod val="75000"/>
                </a:schemeClr>
              </a:buClr>
              <a:buSzPct val="100000"/>
              <a:buFont typeface="Arial" pitchFamily="34" charset="0"/>
              <a:buChar char="•"/>
            </a:pPr>
            <a:r>
              <a:rPr lang="en-US" altLang="en-US" sz="2800" dirty="0" smtClean="0"/>
              <a:t>CSMC</a:t>
            </a:r>
          </a:p>
        </p:txBody>
      </p:sp>
    </p:spTree>
    <p:extLst>
      <p:ext uri="{BB962C8B-B14F-4D97-AF65-F5344CB8AC3E}">
        <p14:creationId xmlns:p14="http://schemas.microsoft.com/office/powerpoint/2010/main" val="32845235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533400"/>
            <a:ext cx="8763000" cy="1066800"/>
          </a:xfrm>
        </p:spPr>
        <p:txBody>
          <a:bodyPr>
            <a:normAutofit/>
          </a:bodyPr>
          <a:lstStyle/>
          <a:p>
            <a:r>
              <a:rPr lang="en-US" altLang="en-US" sz="32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ea typeface="+mn-ea"/>
                <a:cs typeface="+mn-cs"/>
              </a:rPr>
              <a:t>Things to be done after </a:t>
            </a:r>
            <a:r>
              <a:rPr lang="en-US" altLang="en-US" sz="3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ea typeface="+mn-ea"/>
                <a:cs typeface="+mn-cs"/>
              </a:rPr>
              <a:t>First login of City </a:t>
            </a:r>
            <a:endParaRPr lang="en-US" sz="32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ea typeface="+mn-ea"/>
              <a:cs typeface="+mn-cs"/>
            </a:endParaRPr>
          </a:p>
        </p:txBody>
      </p:sp>
      <p:sp>
        <p:nvSpPr>
          <p:cNvPr id="4" name="Content Placeholder 2"/>
          <p:cNvSpPr>
            <a:spLocks noGrp="1"/>
          </p:cNvSpPr>
          <p:nvPr>
            <p:ph idx="1"/>
          </p:nvPr>
        </p:nvSpPr>
        <p:spPr>
          <a:xfrm>
            <a:off x="304800" y="1752600"/>
            <a:ext cx="8420100" cy="4953000"/>
          </a:xfrm>
        </p:spPr>
        <p:txBody>
          <a:bodyPr>
            <a:normAutofit fontScale="92500" lnSpcReduction="20000"/>
          </a:bodyPr>
          <a:lstStyle/>
          <a:p>
            <a:pPr marL="274320" indent="-274320">
              <a:spcBef>
                <a:spcPts val="580"/>
              </a:spcBef>
              <a:spcAft>
                <a:spcPts val="600"/>
              </a:spcAft>
              <a:buClr>
                <a:schemeClr val="accent2">
                  <a:lumMod val="75000"/>
                </a:schemeClr>
              </a:buClr>
              <a:buFont typeface="Wingdings 2"/>
              <a:buChar char=""/>
              <a:defRPr/>
            </a:pPr>
            <a:r>
              <a:rPr lang="en-US" altLang="en-US" sz="2800" dirty="0" smtClean="0"/>
              <a:t>Update </a:t>
            </a:r>
            <a:r>
              <a:rPr lang="en-US" altLang="en-US" sz="2800" dirty="0"/>
              <a:t>Profile</a:t>
            </a:r>
          </a:p>
          <a:p>
            <a:pPr marL="274320" indent="-274320">
              <a:spcBef>
                <a:spcPts val="580"/>
              </a:spcBef>
              <a:spcAft>
                <a:spcPts val="600"/>
              </a:spcAft>
              <a:buClr>
                <a:schemeClr val="accent2">
                  <a:lumMod val="75000"/>
                </a:schemeClr>
              </a:buClr>
              <a:buFont typeface="Wingdings 2"/>
              <a:buChar char=""/>
              <a:defRPr/>
            </a:pPr>
            <a:r>
              <a:rPr lang="en-US" altLang="en-US" sz="2800" dirty="0"/>
              <a:t>Change </a:t>
            </a:r>
            <a:r>
              <a:rPr lang="en-US" altLang="en-US" sz="2800" dirty="0" smtClean="0"/>
              <a:t>Self Password</a:t>
            </a:r>
          </a:p>
          <a:p>
            <a:pPr marL="274320" indent="-274320">
              <a:spcBef>
                <a:spcPts val="580"/>
              </a:spcBef>
              <a:spcAft>
                <a:spcPts val="600"/>
              </a:spcAft>
              <a:buClr>
                <a:schemeClr val="accent2">
                  <a:lumMod val="75000"/>
                </a:schemeClr>
              </a:buClr>
              <a:buFont typeface="Wingdings 2"/>
              <a:buChar char=""/>
              <a:defRPr/>
            </a:pPr>
            <a:r>
              <a:rPr lang="en-US" altLang="en-US" sz="2800" dirty="0" smtClean="0"/>
              <a:t>Update all Master Data</a:t>
            </a:r>
          </a:p>
          <a:p>
            <a:pPr lvl="2">
              <a:spcBef>
                <a:spcPts val="580"/>
              </a:spcBef>
              <a:spcAft>
                <a:spcPts val="600"/>
              </a:spcAft>
              <a:buClr>
                <a:schemeClr val="accent2">
                  <a:lumMod val="75000"/>
                </a:schemeClr>
              </a:buClr>
              <a:buFont typeface="Wingdings" panose="05000000000000000000" pitchFamily="2" charset="2"/>
              <a:buChar char="v"/>
              <a:defRPr/>
            </a:pPr>
            <a:r>
              <a:rPr lang="en-US" altLang="en-US" sz="2000" dirty="0"/>
              <a:t>	</a:t>
            </a:r>
            <a:r>
              <a:rPr lang="en-US" altLang="en-US" sz="2000" dirty="0" smtClean="0"/>
              <a:t>Ward Master</a:t>
            </a:r>
          </a:p>
          <a:p>
            <a:pPr lvl="2">
              <a:spcBef>
                <a:spcPts val="580"/>
              </a:spcBef>
              <a:spcAft>
                <a:spcPts val="600"/>
              </a:spcAft>
              <a:buClr>
                <a:schemeClr val="accent2">
                  <a:lumMod val="75000"/>
                </a:schemeClr>
              </a:buClr>
              <a:buFont typeface="Wingdings" panose="05000000000000000000" pitchFamily="2" charset="2"/>
              <a:buChar char="v"/>
              <a:defRPr/>
            </a:pPr>
            <a:r>
              <a:rPr lang="en-US" altLang="en-US" sz="2000" dirty="0"/>
              <a:t>	</a:t>
            </a:r>
            <a:r>
              <a:rPr lang="en-US" altLang="en-US" sz="2000" dirty="0" smtClean="0"/>
              <a:t>Slum Master</a:t>
            </a:r>
          </a:p>
          <a:p>
            <a:pPr lvl="2">
              <a:spcBef>
                <a:spcPts val="580"/>
              </a:spcBef>
              <a:spcAft>
                <a:spcPts val="600"/>
              </a:spcAft>
              <a:buClr>
                <a:schemeClr val="accent2">
                  <a:lumMod val="75000"/>
                </a:schemeClr>
              </a:buClr>
              <a:buFont typeface="Wingdings" panose="05000000000000000000" pitchFamily="2" charset="2"/>
              <a:buChar char="v"/>
              <a:defRPr/>
            </a:pPr>
            <a:r>
              <a:rPr lang="en-US" altLang="en-US" sz="2000" dirty="0"/>
              <a:t> </a:t>
            </a:r>
            <a:r>
              <a:rPr lang="en-US" altLang="en-US" sz="2000" dirty="0" smtClean="0"/>
              <a:t>              Area Master</a:t>
            </a:r>
          </a:p>
          <a:p>
            <a:pPr lvl="2">
              <a:spcBef>
                <a:spcPts val="580"/>
              </a:spcBef>
              <a:spcAft>
                <a:spcPts val="600"/>
              </a:spcAft>
              <a:buClr>
                <a:schemeClr val="accent2">
                  <a:lumMod val="75000"/>
                </a:schemeClr>
              </a:buClr>
              <a:buFont typeface="Wingdings" panose="05000000000000000000" pitchFamily="2" charset="2"/>
              <a:buChar char="v"/>
              <a:defRPr/>
            </a:pPr>
            <a:r>
              <a:rPr lang="en-US" altLang="en-US" dirty="0"/>
              <a:t> </a:t>
            </a:r>
            <a:r>
              <a:rPr lang="en-US" altLang="en-US" dirty="0" smtClean="0"/>
              <a:t>              Location master</a:t>
            </a:r>
          </a:p>
          <a:p>
            <a:pPr lvl="2">
              <a:spcBef>
                <a:spcPts val="580"/>
              </a:spcBef>
              <a:spcAft>
                <a:spcPts val="600"/>
              </a:spcAft>
              <a:buClr>
                <a:schemeClr val="accent2">
                  <a:lumMod val="75000"/>
                </a:schemeClr>
              </a:buClr>
              <a:buFont typeface="Wingdings" panose="05000000000000000000" pitchFamily="2" charset="2"/>
              <a:buChar char="v"/>
              <a:defRPr/>
            </a:pPr>
            <a:r>
              <a:rPr lang="en-US" altLang="en-US" sz="2000" dirty="0"/>
              <a:t>	I</a:t>
            </a:r>
            <a:r>
              <a:rPr lang="en-US" altLang="en-US" sz="2000" dirty="0" smtClean="0"/>
              <a:t>mplementing Agency  Master</a:t>
            </a:r>
          </a:p>
          <a:p>
            <a:pPr lvl="2">
              <a:spcBef>
                <a:spcPts val="580"/>
              </a:spcBef>
              <a:spcAft>
                <a:spcPts val="600"/>
              </a:spcAft>
              <a:buClr>
                <a:schemeClr val="accent2">
                  <a:lumMod val="75000"/>
                </a:schemeClr>
              </a:buClr>
              <a:buFont typeface="Wingdings" panose="05000000000000000000" pitchFamily="2" charset="2"/>
              <a:buChar char="v"/>
              <a:defRPr/>
            </a:pPr>
            <a:r>
              <a:rPr lang="en-US" altLang="en-US" sz="2000" dirty="0"/>
              <a:t>	</a:t>
            </a:r>
            <a:r>
              <a:rPr lang="en-US" altLang="en-US" sz="2000" dirty="0" smtClean="0"/>
              <a:t>Add Bank-Branch details</a:t>
            </a:r>
          </a:p>
          <a:p>
            <a:pPr marL="274320" indent="-274320">
              <a:spcBef>
                <a:spcPts val="580"/>
              </a:spcBef>
              <a:spcAft>
                <a:spcPts val="600"/>
              </a:spcAft>
              <a:buClr>
                <a:schemeClr val="accent2">
                  <a:lumMod val="75000"/>
                </a:schemeClr>
              </a:buClr>
              <a:buFont typeface="Wingdings 2"/>
              <a:buChar char=""/>
              <a:defRPr/>
            </a:pPr>
            <a:r>
              <a:rPr lang="en-US" altLang="en-US" sz="2800" dirty="0" smtClean="0"/>
              <a:t>Add/Update Project In charge Details</a:t>
            </a:r>
          </a:p>
          <a:p>
            <a:pPr marL="274320" indent="-274320">
              <a:spcBef>
                <a:spcPts val="580"/>
              </a:spcBef>
              <a:spcAft>
                <a:spcPts val="600"/>
              </a:spcAft>
              <a:buClr>
                <a:schemeClr val="accent2">
                  <a:lumMod val="75000"/>
                </a:schemeClr>
              </a:buClr>
              <a:buFont typeface="Wingdings 2"/>
              <a:buChar char=""/>
              <a:defRPr/>
            </a:pPr>
            <a:r>
              <a:rPr lang="en-US" altLang="en-US" sz="2800" dirty="0" smtClean="0"/>
              <a:t>Add/Update Bank Account Details</a:t>
            </a:r>
          </a:p>
          <a:p>
            <a:pPr eaLnBrk="1" hangingPunct="1">
              <a:spcAft>
                <a:spcPts val="600"/>
              </a:spcAft>
              <a:buFont typeface="Wingdings 2" pitchFamily="18" charset="2"/>
              <a:buNone/>
            </a:pPr>
            <a:endParaRPr lang="en-US" altLang="en-US" sz="2800" dirty="0" smtClean="0"/>
          </a:p>
        </p:txBody>
      </p:sp>
    </p:spTree>
    <p:extLst>
      <p:ext uri="{BB962C8B-B14F-4D97-AF65-F5344CB8AC3E}">
        <p14:creationId xmlns:p14="http://schemas.microsoft.com/office/powerpoint/2010/main" val="3622173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Override1.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themeOverride>
</file>

<file path=ppt/theme/themeOverride2.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themeOverride>
</file>

<file path=docProps/app.xml><?xml version="1.0" encoding="utf-8"?>
<Properties xmlns="http://schemas.openxmlformats.org/officeDocument/2006/extended-properties" xmlns:vt="http://schemas.openxmlformats.org/officeDocument/2006/docPropsVTypes">
  <Template/>
  <TotalTime>2291</TotalTime>
  <Words>3335</Words>
  <Application>Microsoft Office PowerPoint</Application>
  <PresentationFormat>On-screen Show (4:3)</PresentationFormat>
  <Paragraphs>376</Paragraphs>
  <Slides>51</Slides>
  <Notes>0</Notes>
  <HiddenSlides>0</HiddenSlides>
  <MMClips>0</MMClips>
  <ScaleCrop>false</ScaleCrop>
  <HeadingPairs>
    <vt:vector size="4" baseType="variant">
      <vt:variant>
        <vt:lpstr>Theme</vt:lpstr>
      </vt:variant>
      <vt:variant>
        <vt:i4>1</vt:i4>
      </vt:variant>
      <vt:variant>
        <vt:lpstr>Slide Titles</vt:lpstr>
      </vt:variant>
      <vt:variant>
        <vt:i4>51</vt:i4>
      </vt:variant>
    </vt:vector>
  </HeadingPairs>
  <TitlesOfParts>
    <vt:vector size="52" baseType="lpstr">
      <vt:lpstr>Flow</vt:lpstr>
      <vt:lpstr>MANAGEMENT INFORMATION SYSTEM FOR Pradhan Mantri Awas Yojana   </vt:lpstr>
      <vt:lpstr>PowerPoint Presentation</vt:lpstr>
      <vt:lpstr>Stages of PMAY MIS</vt:lpstr>
      <vt:lpstr>Features incorporated in PMAY MIS</vt:lpstr>
      <vt:lpstr>PMAY MIS - Work Flow</vt:lpstr>
      <vt:lpstr>Benefits of MIS</vt:lpstr>
      <vt:lpstr>Functionality of PMAY MIS  </vt:lpstr>
      <vt:lpstr>Users (stake holders) of PMAY MIS</vt:lpstr>
      <vt:lpstr>Things to be done after First login of City </vt:lpstr>
      <vt:lpstr>In case of any Problem</vt:lpstr>
      <vt:lpstr>Password Policy </vt:lpstr>
      <vt:lpstr>Activities of City users </vt:lpstr>
      <vt:lpstr>Activities of City users</vt:lpstr>
      <vt:lpstr>   Activities of City users</vt:lpstr>
      <vt:lpstr>PowerPoint Presentation</vt:lpstr>
      <vt:lpstr>Survey Data</vt:lpstr>
      <vt:lpstr>Annexure</vt:lpstr>
      <vt:lpstr>Annexure</vt:lpstr>
      <vt:lpstr>Revision of Project Details</vt:lpstr>
      <vt:lpstr>Progress</vt:lpstr>
      <vt:lpstr>Conditions incorporated on the Physical Progress </vt:lpstr>
      <vt:lpstr>PowerPoint Presentation</vt:lpstr>
      <vt:lpstr> </vt:lpstr>
      <vt:lpstr>PowerPoint Presentation</vt:lpstr>
      <vt:lpstr>Allotment letter</vt:lpstr>
      <vt:lpstr>HFAPoA</vt:lpstr>
      <vt:lpstr>AIP</vt:lpstr>
      <vt:lpstr>CBT</vt:lpstr>
      <vt:lpstr>Financial Component</vt:lpstr>
      <vt:lpstr>PowerPoint Presentation</vt:lpstr>
      <vt:lpstr>Report</vt:lpstr>
      <vt:lpstr>Citizen Data</vt:lpstr>
      <vt:lpstr>Activities of  State users </vt:lpstr>
      <vt:lpstr>PowerPoint Presentation</vt:lpstr>
      <vt:lpstr>PowerPoint Presentation</vt:lpstr>
      <vt:lpstr>STATE </vt:lpstr>
      <vt:lpstr>Minutues</vt:lpstr>
      <vt:lpstr>HFAPoA and AIP</vt:lpstr>
      <vt:lpstr>CBT</vt:lpstr>
      <vt:lpstr>Financial Component</vt:lpstr>
      <vt:lpstr>REPORT</vt:lpstr>
      <vt:lpstr>PMU :-  Scrutiny of State Approved  DPR’s.       PMU :-  Scrutiny of State Approved  DPR’s.       Activities of PMU</vt:lpstr>
      <vt:lpstr>Activities of  Central users </vt:lpstr>
      <vt:lpstr>Activities of  Central users</vt:lpstr>
      <vt:lpstr>Activities of users </vt:lpstr>
      <vt:lpstr>Things to be included in future</vt:lpstr>
      <vt:lpstr>Home Page</vt:lpstr>
      <vt:lpstr>Search Beneficiary</vt:lpstr>
      <vt:lpstr>PMAY Login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HFA</dc:title>
  <dc:creator>NIC</dc:creator>
  <cp:lastModifiedBy>NICSI</cp:lastModifiedBy>
  <cp:revision>255</cp:revision>
  <dcterms:created xsi:type="dcterms:W3CDTF">2016-01-28T21:43:26Z</dcterms:created>
  <dcterms:modified xsi:type="dcterms:W3CDTF">2017-10-12T07:23:48Z</dcterms:modified>
</cp:coreProperties>
</file>