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6" r:id="rId2"/>
    <p:sldId id="315" r:id="rId3"/>
    <p:sldId id="314" r:id="rId4"/>
    <p:sldId id="317" r:id="rId5"/>
    <p:sldId id="320" r:id="rId6"/>
    <p:sldId id="316" r:id="rId7"/>
    <p:sldId id="288" r:id="rId8"/>
  </p:sldIdLst>
  <p:sldSz cx="9144000" cy="6858000" type="screen4x3"/>
  <p:notesSz cx="67611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4D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52" d="100"/>
          <a:sy n="52" d="100"/>
        </p:scale>
        <p:origin x="-1812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9F6A68-22A6-47EF-AF92-A30DA9CFEC8D}" type="doc">
      <dgm:prSet loTypeId="urn:microsoft.com/office/officeart/2005/8/layout/bProcess2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IN"/>
        </a:p>
      </dgm:t>
    </dgm:pt>
    <dgm:pt modelId="{7820935B-0E3B-4184-B858-DB65A0FE63F7}">
      <dgm:prSet phldrT="[Text]" custT="1"/>
      <dgm:spPr/>
      <dgm:t>
        <a:bodyPr/>
        <a:lstStyle/>
        <a:p>
          <a:r>
            <a:rPr lang="en-IN" sz="1800" dirty="0" smtClean="0"/>
            <a:t>Demand Survey</a:t>
          </a:r>
          <a:endParaRPr lang="en-IN" sz="1800" dirty="0"/>
        </a:p>
      </dgm:t>
    </dgm:pt>
    <dgm:pt modelId="{F552B3C3-1019-4F2E-B4C4-D7C8CEBD6B93}" type="parTrans" cxnId="{5422B4B7-8974-4011-87C0-F88D7AFC5C82}">
      <dgm:prSet/>
      <dgm:spPr/>
      <dgm:t>
        <a:bodyPr/>
        <a:lstStyle/>
        <a:p>
          <a:endParaRPr lang="en-IN"/>
        </a:p>
      </dgm:t>
    </dgm:pt>
    <dgm:pt modelId="{C963C14C-0176-4964-8D5A-BC59266A4EFF}" type="sibTrans" cxnId="{5422B4B7-8974-4011-87C0-F88D7AFC5C82}">
      <dgm:prSet/>
      <dgm:spPr/>
      <dgm:t>
        <a:bodyPr/>
        <a:lstStyle/>
        <a:p>
          <a:endParaRPr lang="en-IN"/>
        </a:p>
      </dgm:t>
    </dgm:pt>
    <dgm:pt modelId="{254E64C4-782C-4BE0-A0DC-E60F55A1E4A6}">
      <dgm:prSet phldrT="[Text]" custT="1"/>
      <dgm:spPr/>
      <dgm:t>
        <a:bodyPr/>
        <a:lstStyle/>
        <a:p>
          <a:r>
            <a:rPr lang="en-IN" sz="1800" dirty="0" smtClean="0"/>
            <a:t>Survey ID</a:t>
          </a:r>
          <a:endParaRPr lang="en-IN" sz="1800" dirty="0"/>
        </a:p>
      </dgm:t>
    </dgm:pt>
    <dgm:pt modelId="{91F4278D-C723-40CD-ABAB-4B6C74DA529C}" type="parTrans" cxnId="{96BCB98E-A457-40F1-8829-ADEA1DEF0446}">
      <dgm:prSet/>
      <dgm:spPr/>
      <dgm:t>
        <a:bodyPr/>
        <a:lstStyle/>
        <a:p>
          <a:endParaRPr lang="en-IN"/>
        </a:p>
      </dgm:t>
    </dgm:pt>
    <dgm:pt modelId="{8CD077A9-68FF-4B45-8AAC-31D87A172575}" type="sibTrans" cxnId="{96BCB98E-A457-40F1-8829-ADEA1DEF0446}">
      <dgm:prSet/>
      <dgm:spPr/>
      <dgm:t>
        <a:bodyPr/>
        <a:lstStyle/>
        <a:p>
          <a:endParaRPr lang="en-IN"/>
        </a:p>
      </dgm:t>
    </dgm:pt>
    <dgm:pt modelId="{A7AD3A96-AE66-4A78-A961-1D12D1E05708}">
      <dgm:prSet phldrT="[Text]" custT="1"/>
      <dgm:spPr/>
      <dgm:t>
        <a:bodyPr/>
        <a:lstStyle/>
        <a:p>
          <a:r>
            <a:rPr lang="en-IN" sz="1800" dirty="0" smtClean="0"/>
            <a:t>Projects Entered Project ID</a:t>
          </a:r>
          <a:endParaRPr lang="en-IN" sz="1800" dirty="0"/>
        </a:p>
      </dgm:t>
    </dgm:pt>
    <dgm:pt modelId="{34D0DF83-2942-433D-9092-BE4E05E9EECA}" type="parTrans" cxnId="{A2DB4221-01B2-443B-8E2E-8C6C781FDF7A}">
      <dgm:prSet/>
      <dgm:spPr/>
      <dgm:t>
        <a:bodyPr/>
        <a:lstStyle/>
        <a:p>
          <a:endParaRPr lang="en-IN"/>
        </a:p>
      </dgm:t>
    </dgm:pt>
    <dgm:pt modelId="{25B6F098-A10B-4351-A67C-5F9E253AE7DD}" type="sibTrans" cxnId="{A2DB4221-01B2-443B-8E2E-8C6C781FDF7A}">
      <dgm:prSet/>
      <dgm:spPr/>
      <dgm:t>
        <a:bodyPr/>
        <a:lstStyle/>
        <a:p>
          <a:endParaRPr lang="en-IN"/>
        </a:p>
      </dgm:t>
    </dgm:pt>
    <dgm:pt modelId="{B582AD96-2D5B-456F-BEAC-F6E8941932FE}">
      <dgm:prSet custT="1"/>
      <dgm:spPr/>
      <dgm:t>
        <a:bodyPr/>
        <a:lstStyle/>
        <a:p>
          <a:r>
            <a:rPr lang="en-IN" sz="1800" dirty="0" smtClean="0"/>
            <a:t>Centre imports CLSS Beneficiaries</a:t>
          </a:r>
          <a:endParaRPr lang="en-IN" sz="1800" dirty="0"/>
        </a:p>
      </dgm:t>
    </dgm:pt>
    <dgm:pt modelId="{F8D1CE1B-5BD3-4638-A472-53CBE7F76827}" type="parTrans" cxnId="{7F1EDED5-0136-4C51-AA88-154F143C2087}">
      <dgm:prSet/>
      <dgm:spPr/>
      <dgm:t>
        <a:bodyPr/>
        <a:lstStyle/>
        <a:p>
          <a:endParaRPr lang="en-IN"/>
        </a:p>
      </dgm:t>
    </dgm:pt>
    <dgm:pt modelId="{3A36CDA7-595C-436B-B952-169910402773}" type="sibTrans" cxnId="{7F1EDED5-0136-4C51-AA88-154F143C2087}">
      <dgm:prSet/>
      <dgm:spPr/>
      <dgm:t>
        <a:bodyPr/>
        <a:lstStyle/>
        <a:p>
          <a:endParaRPr lang="en-IN"/>
        </a:p>
      </dgm:t>
    </dgm:pt>
    <dgm:pt modelId="{12BF5367-3AD4-46D9-981F-CFB236697C0B}">
      <dgm:prSet custT="1"/>
      <dgm:spPr/>
      <dgm:t>
        <a:bodyPr/>
        <a:lstStyle/>
        <a:p>
          <a:r>
            <a:rPr lang="en-IN" sz="1800" dirty="0" smtClean="0"/>
            <a:t>Attach Beneficiary to project to give him Beneficiary ID</a:t>
          </a:r>
          <a:endParaRPr lang="en-IN" sz="1800" dirty="0"/>
        </a:p>
      </dgm:t>
    </dgm:pt>
    <dgm:pt modelId="{69113E93-DBF6-4962-8672-82241A78604C}" type="parTrans" cxnId="{E1C2C1BA-C898-43DC-9072-BE1C6E3F505D}">
      <dgm:prSet/>
      <dgm:spPr/>
      <dgm:t>
        <a:bodyPr/>
        <a:lstStyle/>
        <a:p>
          <a:endParaRPr lang="en-IN"/>
        </a:p>
      </dgm:t>
    </dgm:pt>
    <dgm:pt modelId="{25FE81D2-364B-45EF-AB07-A3AAB406A928}" type="sibTrans" cxnId="{E1C2C1BA-C898-43DC-9072-BE1C6E3F505D}">
      <dgm:prSet/>
      <dgm:spPr/>
      <dgm:t>
        <a:bodyPr/>
        <a:lstStyle/>
        <a:p>
          <a:endParaRPr lang="en-IN"/>
        </a:p>
      </dgm:t>
    </dgm:pt>
    <dgm:pt modelId="{79FE51AB-F98B-4678-8D16-8869205ADD60}">
      <dgm:prSet custT="1"/>
      <dgm:spPr/>
      <dgm:t>
        <a:bodyPr/>
        <a:lstStyle/>
        <a:p>
          <a:r>
            <a:rPr lang="en-IN" sz="1800" b="0" dirty="0" smtClean="0"/>
            <a:t>Duplicate Beneficiary List Generated</a:t>
          </a:r>
          <a:endParaRPr lang="en-IN" sz="1800" b="0" dirty="0"/>
        </a:p>
      </dgm:t>
    </dgm:pt>
    <dgm:pt modelId="{1DE9EAE0-84CF-4F19-B576-CA65DE701ABD}" type="parTrans" cxnId="{F00A0AF7-CE17-46B0-A1BD-0FCCE3A27B89}">
      <dgm:prSet/>
      <dgm:spPr/>
      <dgm:t>
        <a:bodyPr/>
        <a:lstStyle/>
        <a:p>
          <a:endParaRPr lang="en-IN"/>
        </a:p>
      </dgm:t>
    </dgm:pt>
    <dgm:pt modelId="{5F3ED2F1-312E-4821-8CCF-CE6DD1C5F8D3}" type="sibTrans" cxnId="{F00A0AF7-CE17-46B0-A1BD-0FCCE3A27B89}">
      <dgm:prSet/>
      <dgm:spPr/>
      <dgm:t>
        <a:bodyPr/>
        <a:lstStyle/>
        <a:p>
          <a:endParaRPr lang="en-IN"/>
        </a:p>
      </dgm:t>
    </dgm:pt>
    <dgm:pt modelId="{22FEEAF5-24E0-4331-A979-581EA29D7933}" type="pres">
      <dgm:prSet presAssocID="{349F6A68-22A6-47EF-AF92-A30DA9CFEC8D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en-IN"/>
        </a:p>
      </dgm:t>
    </dgm:pt>
    <dgm:pt modelId="{121981E4-9339-4F00-AD93-6B0513484135}" type="pres">
      <dgm:prSet presAssocID="{7820935B-0E3B-4184-B858-DB65A0FE63F7}" presName="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9518D7E-76EF-4F38-8B27-36B126BEB828}" type="pres">
      <dgm:prSet presAssocID="{C963C14C-0176-4964-8D5A-BC59266A4EFF}" presName="sibTrans" presStyleLbl="sibTrans2D1" presStyleIdx="0" presStyleCnt="5"/>
      <dgm:spPr/>
      <dgm:t>
        <a:bodyPr/>
        <a:lstStyle/>
        <a:p>
          <a:endParaRPr lang="en-IN"/>
        </a:p>
      </dgm:t>
    </dgm:pt>
    <dgm:pt modelId="{028136A5-9A95-4357-8B1E-61D49DB83F1A}" type="pres">
      <dgm:prSet presAssocID="{254E64C4-782C-4BE0-A0DC-E60F55A1E4A6}" presName="middleNode" presStyleCnt="0"/>
      <dgm:spPr/>
    </dgm:pt>
    <dgm:pt modelId="{7868F310-6F23-43B8-93DD-D1DF0D009F77}" type="pres">
      <dgm:prSet presAssocID="{254E64C4-782C-4BE0-A0DC-E60F55A1E4A6}" presName="padding" presStyleLbl="node1" presStyleIdx="0" presStyleCnt="6"/>
      <dgm:spPr/>
    </dgm:pt>
    <dgm:pt modelId="{57D563DC-E16C-4BEC-9C69-AFA3C67714B1}" type="pres">
      <dgm:prSet presAssocID="{254E64C4-782C-4BE0-A0DC-E60F55A1E4A6}" presName="shape" presStyleLbl="node1" presStyleIdx="1" presStyleCnt="6" custScaleX="144665" custScaleY="13953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A3D59DF-53C0-4687-BF59-C06EB9ED269B}" type="pres">
      <dgm:prSet presAssocID="{8CD077A9-68FF-4B45-8AAC-31D87A172575}" presName="sibTrans" presStyleLbl="sibTrans2D1" presStyleIdx="1" presStyleCnt="5"/>
      <dgm:spPr/>
      <dgm:t>
        <a:bodyPr/>
        <a:lstStyle/>
        <a:p>
          <a:endParaRPr lang="en-IN"/>
        </a:p>
      </dgm:t>
    </dgm:pt>
    <dgm:pt modelId="{CB62A11E-B11A-4D46-A730-3FE88EC3BC69}" type="pres">
      <dgm:prSet presAssocID="{A7AD3A96-AE66-4A78-A961-1D12D1E05708}" presName="middleNode" presStyleCnt="0"/>
      <dgm:spPr/>
    </dgm:pt>
    <dgm:pt modelId="{CC5551F3-785B-4F42-BFF8-A25FB6D0B8A3}" type="pres">
      <dgm:prSet presAssocID="{A7AD3A96-AE66-4A78-A961-1D12D1E05708}" presName="padding" presStyleLbl="node1" presStyleIdx="1" presStyleCnt="6"/>
      <dgm:spPr/>
    </dgm:pt>
    <dgm:pt modelId="{8E4B1EED-8670-4768-BFB9-FA90C029D151}" type="pres">
      <dgm:prSet presAssocID="{A7AD3A96-AE66-4A78-A961-1D12D1E05708}" presName="shape" presStyleLbl="node1" presStyleIdx="2" presStyleCnt="6" custScaleX="147295" custScaleY="11849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DCC662B-ACB2-4F87-AAFC-5C59A80769B8}" type="pres">
      <dgm:prSet presAssocID="{25B6F098-A10B-4351-A67C-5F9E253AE7DD}" presName="sibTrans" presStyleLbl="sibTrans2D1" presStyleIdx="2" presStyleCnt="5"/>
      <dgm:spPr/>
      <dgm:t>
        <a:bodyPr/>
        <a:lstStyle/>
        <a:p>
          <a:endParaRPr lang="en-IN"/>
        </a:p>
      </dgm:t>
    </dgm:pt>
    <dgm:pt modelId="{89672299-74B0-4A4F-A527-4FDE36D791D5}" type="pres">
      <dgm:prSet presAssocID="{12BF5367-3AD4-46D9-981F-CFB236697C0B}" presName="middleNode" presStyleCnt="0"/>
      <dgm:spPr/>
    </dgm:pt>
    <dgm:pt modelId="{FE62257E-E42D-4B3E-AAEA-43925EAEBAD2}" type="pres">
      <dgm:prSet presAssocID="{12BF5367-3AD4-46D9-981F-CFB236697C0B}" presName="padding" presStyleLbl="node1" presStyleIdx="2" presStyleCnt="6"/>
      <dgm:spPr/>
    </dgm:pt>
    <dgm:pt modelId="{A33A8213-0BB9-44BD-8B7A-5542CF338F69}" type="pres">
      <dgm:prSet presAssocID="{12BF5367-3AD4-46D9-981F-CFB236697C0B}" presName="shape" presStyleLbl="node1" presStyleIdx="3" presStyleCnt="6" custScaleX="147295" custScaleY="12901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C24A35F-A93F-4F1E-A946-07E9C4AD350B}" type="pres">
      <dgm:prSet presAssocID="{25FE81D2-364B-45EF-AB07-A3AAB406A928}" presName="sibTrans" presStyleLbl="sibTrans2D1" presStyleIdx="3" presStyleCnt="5"/>
      <dgm:spPr/>
      <dgm:t>
        <a:bodyPr/>
        <a:lstStyle/>
        <a:p>
          <a:endParaRPr lang="en-IN"/>
        </a:p>
      </dgm:t>
    </dgm:pt>
    <dgm:pt modelId="{AAEF6CAC-F247-4738-B9A5-70060E6800CE}" type="pres">
      <dgm:prSet presAssocID="{B582AD96-2D5B-456F-BEAC-F6E8941932FE}" presName="middleNode" presStyleCnt="0"/>
      <dgm:spPr/>
    </dgm:pt>
    <dgm:pt modelId="{4D6534B0-6EDC-43EA-BEF4-BE9F59AE65EE}" type="pres">
      <dgm:prSet presAssocID="{B582AD96-2D5B-456F-BEAC-F6E8941932FE}" presName="padding" presStyleLbl="node1" presStyleIdx="3" presStyleCnt="6"/>
      <dgm:spPr/>
    </dgm:pt>
    <dgm:pt modelId="{E44E77B6-9DDC-470E-8CBB-7A6C0BB73AD4}" type="pres">
      <dgm:prSet presAssocID="{B582AD96-2D5B-456F-BEAC-F6E8941932FE}" presName="shape" presStyleLbl="node1" presStyleIdx="4" presStyleCnt="6" custScaleX="134143" custScaleY="13953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5472276-D7BC-4066-8FAB-E5A21EF758FD}" type="pres">
      <dgm:prSet presAssocID="{3A36CDA7-595C-436B-B952-169910402773}" presName="sibTrans" presStyleLbl="sibTrans2D1" presStyleIdx="4" presStyleCnt="5"/>
      <dgm:spPr/>
      <dgm:t>
        <a:bodyPr/>
        <a:lstStyle/>
        <a:p>
          <a:endParaRPr lang="en-IN"/>
        </a:p>
      </dgm:t>
    </dgm:pt>
    <dgm:pt modelId="{DC659111-A8E5-488A-AB82-AC12AC3E33EE}" type="pres">
      <dgm:prSet presAssocID="{79FE51AB-F98B-4678-8D16-8869205ADD60}" presName="las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CD5EC2EA-1E84-4F92-A488-7D7FFE4AE183}" type="presOf" srcId="{C963C14C-0176-4964-8D5A-BC59266A4EFF}" destId="{C9518D7E-76EF-4F38-8B27-36B126BEB828}" srcOrd="0" destOrd="0" presId="urn:microsoft.com/office/officeart/2005/8/layout/bProcess2"/>
    <dgm:cxn modelId="{89E17F16-17E9-402A-917A-32BF103200D5}" type="presOf" srcId="{349F6A68-22A6-47EF-AF92-A30DA9CFEC8D}" destId="{22FEEAF5-24E0-4331-A979-581EA29D7933}" srcOrd="0" destOrd="0" presId="urn:microsoft.com/office/officeart/2005/8/layout/bProcess2"/>
    <dgm:cxn modelId="{6DF2DE36-A6DB-4E18-AA8D-84535304D5A8}" type="presOf" srcId="{B582AD96-2D5B-456F-BEAC-F6E8941932FE}" destId="{E44E77B6-9DDC-470E-8CBB-7A6C0BB73AD4}" srcOrd="0" destOrd="0" presId="urn:microsoft.com/office/officeart/2005/8/layout/bProcess2"/>
    <dgm:cxn modelId="{2FE1B946-29EC-42C5-B041-7A37802874D7}" type="presOf" srcId="{3A36CDA7-595C-436B-B952-169910402773}" destId="{55472276-D7BC-4066-8FAB-E5A21EF758FD}" srcOrd="0" destOrd="0" presId="urn:microsoft.com/office/officeart/2005/8/layout/bProcess2"/>
    <dgm:cxn modelId="{0CB4085C-4A81-4C90-A840-E412851FB05D}" type="presOf" srcId="{254E64C4-782C-4BE0-A0DC-E60F55A1E4A6}" destId="{57D563DC-E16C-4BEC-9C69-AFA3C67714B1}" srcOrd="0" destOrd="0" presId="urn:microsoft.com/office/officeart/2005/8/layout/bProcess2"/>
    <dgm:cxn modelId="{96BCB98E-A457-40F1-8829-ADEA1DEF0446}" srcId="{349F6A68-22A6-47EF-AF92-A30DA9CFEC8D}" destId="{254E64C4-782C-4BE0-A0DC-E60F55A1E4A6}" srcOrd="1" destOrd="0" parTransId="{91F4278D-C723-40CD-ABAB-4B6C74DA529C}" sibTransId="{8CD077A9-68FF-4B45-8AAC-31D87A172575}"/>
    <dgm:cxn modelId="{5422B4B7-8974-4011-87C0-F88D7AFC5C82}" srcId="{349F6A68-22A6-47EF-AF92-A30DA9CFEC8D}" destId="{7820935B-0E3B-4184-B858-DB65A0FE63F7}" srcOrd="0" destOrd="0" parTransId="{F552B3C3-1019-4F2E-B4C4-D7C8CEBD6B93}" sibTransId="{C963C14C-0176-4964-8D5A-BC59266A4EFF}"/>
    <dgm:cxn modelId="{CFAA6A59-5291-4F04-83B4-83756D07CA0C}" type="presOf" srcId="{7820935B-0E3B-4184-B858-DB65A0FE63F7}" destId="{121981E4-9339-4F00-AD93-6B0513484135}" srcOrd="0" destOrd="0" presId="urn:microsoft.com/office/officeart/2005/8/layout/bProcess2"/>
    <dgm:cxn modelId="{4404C149-3030-4F1C-B731-58E2427ED61E}" type="presOf" srcId="{79FE51AB-F98B-4678-8D16-8869205ADD60}" destId="{DC659111-A8E5-488A-AB82-AC12AC3E33EE}" srcOrd="0" destOrd="0" presId="urn:microsoft.com/office/officeart/2005/8/layout/bProcess2"/>
    <dgm:cxn modelId="{E93BBE09-F8FC-422D-A003-16586A90D4FA}" type="presOf" srcId="{A7AD3A96-AE66-4A78-A961-1D12D1E05708}" destId="{8E4B1EED-8670-4768-BFB9-FA90C029D151}" srcOrd="0" destOrd="0" presId="urn:microsoft.com/office/officeart/2005/8/layout/bProcess2"/>
    <dgm:cxn modelId="{E1C2C1BA-C898-43DC-9072-BE1C6E3F505D}" srcId="{349F6A68-22A6-47EF-AF92-A30DA9CFEC8D}" destId="{12BF5367-3AD4-46D9-981F-CFB236697C0B}" srcOrd="3" destOrd="0" parTransId="{69113E93-DBF6-4962-8672-82241A78604C}" sibTransId="{25FE81D2-364B-45EF-AB07-A3AAB406A928}"/>
    <dgm:cxn modelId="{F00A0AF7-CE17-46B0-A1BD-0FCCE3A27B89}" srcId="{349F6A68-22A6-47EF-AF92-A30DA9CFEC8D}" destId="{79FE51AB-F98B-4678-8D16-8869205ADD60}" srcOrd="5" destOrd="0" parTransId="{1DE9EAE0-84CF-4F19-B576-CA65DE701ABD}" sibTransId="{5F3ED2F1-312E-4821-8CCF-CE6DD1C5F8D3}"/>
    <dgm:cxn modelId="{3141D113-4F53-473D-B858-A12F975E79D5}" type="presOf" srcId="{12BF5367-3AD4-46D9-981F-CFB236697C0B}" destId="{A33A8213-0BB9-44BD-8B7A-5542CF338F69}" srcOrd="0" destOrd="0" presId="urn:microsoft.com/office/officeart/2005/8/layout/bProcess2"/>
    <dgm:cxn modelId="{B064F51A-5E45-4574-A174-79E03B55247D}" type="presOf" srcId="{25FE81D2-364B-45EF-AB07-A3AAB406A928}" destId="{5C24A35F-A93F-4F1E-A946-07E9C4AD350B}" srcOrd="0" destOrd="0" presId="urn:microsoft.com/office/officeart/2005/8/layout/bProcess2"/>
    <dgm:cxn modelId="{7F1EDED5-0136-4C51-AA88-154F143C2087}" srcId="{349F6A68-22A6-47EF-AF92-A30DA9CFEC8D}" destId="{B582AD96-2D5B-456F-BEAC-F6E8941932FE}" srcOrd="4" destOrd="0" parTransId="{F8D1CE1B-5BD3-4638-A472-53CBE7F76827}" sibTransId="{3A36CDA7-595C-436B-B952-169910402773}"/>
    <dgm:cxn modelId="{A1E6023F-12F6-43A5-8425-BF15D669A2F3}" type="presOf" srcId="{25B6F098-A10B-4351-A67C-5F9E253AE7DD}" destId="{1DCC662B-ACB2-4F87-AAFC-5C59A80769B8}" srcOrd="0" destOrd="0" presId="urn:microsoft.com/office/officeart/2005/8/layout/bProcess2"/>
    <dgm:cxn modelId="{A2DB4221-01B2-443B-8E2E-8C6C781FDF7A}" srcId="{349F6A68-22A6-47EF-AF92-A30DA9CFEC8D}" destId="{A7AD3A96-AE66-4A78-A961-1D12D1E05708}" srcOrd="2" destOrd="0" parTransId="{34D0DF83-2942-433D-9092-BE4E05E9EECA}" sibTransId="{25B6F098-A10B-4351-A67C-5F9E253AE7DD}"/>
    <dgm:cxn modelId="{7889B0F5-2775-4562-891D-F684E9E3118C}" type="presOf" srcId="{8CD077A9-68FF-4B45-8AAC-31D87A172575}" destId="{7A3D59DF-53C0-4687-BF59-C06EB9ED269B}" srcOrd="0" destOrd="0" presId="urn:microsoft.com/office/officeart/2005/8/layout/bProcess2"/>
    <dgm:cxn modelId="{B5FD56CC-A2E5-440E-BFC4-DC6110CC5C69}" type="presParOf" srcId="{22FEEAF5-24E0-4331-A979-581EA29D7933}" destId="{121981E4-9339-4F00-AD93-6B0513484135}" srcOrd="0" destOrd="0" presId="urn:microsoft.com/office/officeart/2005/8/layout/bProcess2"/>
    <dgm:cxn modelId="{4956D36A-3D03-4A68-9D9B-E2E989E60566}" type="presParOf" srcId="{22FEEAF5-24E0-4331-A979-581EA29D7933}" destId="{C9518D7E-76EF-4F38-8B27-36B126BEB828}" srcOrd="1" destOrd="0" presId="urn:microsoft.com/office/officeart/2005/8/layout/bProcess2"/>
    <dgm:cxn modelId="{7E29F8F3-E524-42B0-A079-BB0849AD58CE}" type="presParOf" srcId="{22FEEAF5-24E0-4331-A979-581EA29D7933}" destId="{028136A5-9A95-4357-8B1E-61D49DB83F1A}" srcOrd="2" destOrd="0" presId="urn:microsoft.com/office/officeart/2005/8/layout/bProcess2"/>
    <dgm:cxn modelId="{3D5AAADD-304C-4A79-B8D8-16C3E4B85C89}" type="presParOf" srcId="{028136A5-9A95-4357-8B1E-61D49DB83F1A}" destId="{7868F310-6F23-43B8-93DD-D1DF0D009F77}" srcOrd="0" destOrd="0" presId="urn:microsoft.com/office/officeart/2005/8/layout/bProcess2"/>
    <dgm:cxn modelId="{DF30B601-C3FB-4963-96E0-C04CEF3CEC91}" type="presParOf" srcId="{028136A5-9A95-4357-8B1E-61D49DB83F1A}" destId="{57D563DC-E16C-4BEC-9C69-AFA3C67714B1}" srcOrd="1" destOrd="0" presId="urn:microsoft.com/office/officeart/2005/8/layout/bProcess2"/>
    <dgm:cxn modelId="{C23648E9-F7C9-4A98-9782-CCC9915B2A85}" type="presParOf" srcId="{22FEEAF5-24E0-4331-A979-581EA29D7933}" destId="{7A3D59DF-53C0-4687-BF59-C06EB9ED269B}" srcOrd="3" destOrd="0" presId="urn:microsoft.com/office/officeart/2005/8/layout/bProcess2"/>
    <dgm:cxn modelId="{8C16073C-B4C6-4AE2-B48B-E00B7248FB8E}" type="presParOf" srcId="{22FEEAF5-24E0-4331-A979-581EA29D7933}" destId="{CB62A11E-B11A-4D46-A730-3FE88EC3BC69}" srcOrd="4" destOrd="0" presId="urn:microsoft.com/office/officeart/2005/8/layout/bProcess2"/>
    <dgm:cxn modelId="{57C43E7B-1E33-4286-998D-3F5A8B07430B}" type="presParOf" srcId="{CB62A11E-B11A-4D46-A730-3FE88EC3BC69}" destId="{CC5551F3-785B-4F42-BFF8-A25FB6D0B8A3}" srcOrd="0" destOrd="0" presId="urn:microsoft.com/office/officeart/2005/8/layout/bProcess2"/>
    <dgm:cxn modelId="{0DE21A10-80F7-472A-B5CC-B7345643883F}" type="presParOf" srcId="{CB62A11E-B11A-4D46-A730-3FE88EC3BC69}" destId="{8E4B1EED-8670-4768-BFB9-FA90C029D151}" srcOrd="1" destOrd="0" presId="urn:microsoft.com/office/officeart/2005/8/layout/bProcess2"/>
    <dgm:cxn modelId="{CED7F139-EE36-4F56-A75C-52F307ED00FC}" type="presParOf" srcId="{22FEEAF5-24E0-4331-A979-581EA29D7933}" destId="{1DCC662B-ACB2-4F87-AAFC-5C59A80769B8}" srcOrd="5" destOrd="0" presId="urn:microsoft.com/office/officeart/2005/8/layout/bProcess2"/>
    <dgm:cxn modelId="{43007C1E-3052-4B99-B36F-D00FA88CD8FA}" type="presParOf" srcId="{22FEEAF5-24E0-4331-A979-581EA29D7933}" destId="{89672299-74B0-4A4F-A527-4FDE36D791D5}" srcOrd="6" destOrd="0" presId="urn:microsoft.com/office/officeart/2005/8/layout/bProcess2"/>
    <dgm:cxn modelId="{1130244F-F1A4-4FF8-8016-E1A2D21548F9}" type="presParOf" srcId="{89672299-74B0-4A4F-A527-4FDE36D791D5}" destId="{FE62257E-E42D-4B3E-AAEA-43925EAEBAD2}" srcOrd="0" destOrd="0" presId="urn:microsoft.com/office/officeart/2005/8/layout/bProcess2"/>
    <dgm:cxn modelId="{3D3B1C0B-4C9E-4868-9710-46D440EBD63D}" type="presParOf" srcId="{89672299-74B0-4A4F-A527-4FDE36D791D5}" destId="{A33A8213-0BB9-44BD-8B7A-5542CF338F69}" srcOrd="1" destOrd="0" presId="urn:microsoft.com/office/officeart/2005/8/layout/bProcess2"/>
    <dgm:cxn modelId="{EA175BD3-B824-4318-BA77-D2F9E8AFB9BC}" type="presParOf" srcId="{22FEEAF5-24E0-4331-A979-581EA29D7933}" destId="{5C24A35F-A93F-4F1E-A946-07E9C4AD350B}" srcOrd="7" destOrd="0" presId="urn:microsoft.com/office/officeart/2005/8/layout/bProcess2"/>
    <dgm:cxn modelId="{4848EE86-64BA-429E-98CE-A5EAA1F0BEDC}" type="presParOf" srcId="{22FEEAF5-24E0-4331-A979-581EA29D7933}" destId="{AAEF6CAC-F247-4738-B9A5-70060E6800CE}" srcOrd="8" destOrd="0" presId="urn:microsoft.com/office/officeart/2005/8/layout/bProcess2"/>
    <dgm:cxn modelId="{F5468015-97E7-4E4F-B654-9B6A2FC5F655}" type="presParOf" srcId="{AAEF6CAC-F247-4738-B9A5-70060E6800CE}" destId="{4D6534B0-6EDC-43EA-BEF4-BE9F59AE65EE}" srcOrd="0" destOrd="0" presId="urn:microsoft.com/office/officeart/2005/8/layout/bProcess2"/>
    <dgm:cxn modelId="{7DE18727-754C-4EA3-9C31-829D58EDA296}" type="presParOf" srcId="{AAEF6CAC-F247-4738-B9A5-70060E6800CE}" destId="{E44E77B6-9DDC-470E-8CBB-7A6C0BB73AD4}" srcOrd="1" destOrd="0" presId="urn:microsoft.com/office/officeart/2005/8/layout/bProcess2"/>
    <dgm:cxn modelId="{9BF346AA-569F-41BF-BCB3-892A8B0EEDC9}" type="presParOf" srcId="{22FEEAF5-24E0-4331-A979-581EA29D7933}" destId="{55472276-D7BC-4066-8FAB-E5A21EF758FD}" srcOrd="9" destOrd="0" presId="urn:microsoft.com/office/officeart/2005/8/layout/bProcess2"/>
    <dgm:cxn modelId="{43E3D371-3D2B-4756-9C8A-019CBA0FCABB}" type="presParOf" srcId="{22FEEAF5-24E0-4331-A979-581EA29D7933}" destId="{DC659111-A8E5-488A-AB82-AC12AC3E33EE}" srcOrd="10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981E4-9339-4F00-AD93-6B0513484135}">
      <dsp:nvSpPr>
        <dsp:cNvPr id="0" name=""/>
        <dsp:cNvSpPr/>
      </dsp:nvSpPr>
      <dsp:spPr>
        <a:xfrm>
          <a:off x="0" y="229552"/>
          <a:ext cx="2171700" cy="21717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/>
            <a:t>Demand Survey</a:t>
          </a:r>
          <a:endParaRPr lang="en-IN" sz="1800" kern="1200" dirty="0"/>
        </a:p>
      </dsp:txBody>
      <dsp:txXfrm>
        <a:off x="318038" y="547590"/>
        <a:ext cx="1535624" cy="1535624"/>
      </dsp:txXfrm>
    </dsp:sp>
    <dsp:sp modelId="{C9518D7E-76EF-4F38-8B27-36B126BEB828}">
      <dsp:nvSpPr>
        <dsp:cNvPr id="0" name=""/>
        <dsp:cNvSpPr/>
      </dsp:nvSpPr>
      <dsp:spPr>
        <a:xfrm rot="10800000">
          <a:off x="705802" y="2610087"/>
          <a:ext cx="760095" cy="442729"/>
        </a:xfrm>
        <a:prstGeom prst="triangle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D563DC-E16C-4BEC-9C69-AFA3C67714B1}">
      <dsp:nvSpPr>
        <dsp:cNvPr id="0" name=""/>
        <dsp:cNvSpPr/>
      </dsp:nvSpPr>
      <dsp:spPr>
        <a:xfrm>
          <a:off x="38096" y="3236591"/>
          <a:ext cx="2095507" cy="20212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/>
            <a:t>Survey ID</a:t>
          </a:r>
          <a:endParaRPr lang="en-IN" sz="1800" kern="1200" dirty="0"/>
        </a:p>
      </dsp:txBody>
      <dsp:txXfrm>
        <a:off x="344976" y="3532591"/>
        <a:ext cx="1481747" cy="1429212"/>
      </dsp:txXfrm>
    </dsp:sp>
    <dsp:sp modelId="{7A3D59DF-53C0-4687-BF59-C06EB9ED269B}">
      <dsp:nvSpPr>
        <dsp:cNvPr id="0" name=""/>
        <dsp:cNvSpPr/>
      </dsp:nvSpPr>
      <dsp:spPr>
        <a:xfrm rot="5400000">
          <a:off x="2337583" y="4025832"/>
          <a:ext cx="760095" cy="442729"/>
        </a:xfrm>
        <a:prstGeom prst="triangle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4B1EED-8670-4768-BFB9-FA90C029D151}">
      <dsp:nvSpPr>
        <dsp:cNvPr id="0" name=""/>
        <dsp:cNvSpPr/>
      </dsp:nvSpPr>
      <dsp:spPr>
        <a:xfrm>
          <a:off x="3276598" y="3388990"/>
          <a:ext cx="2133603" cy="17164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/>
            <a:t>Projects Entered Project ID</a:t>
          </a:r>
          <a:endParaRPr lang="en-IN" sz="1800" kern="1200" dirty="0"/>
        </a:p>
      </dsp:txBody>
      <dsp:txXfrm>
        <a:off x="3589057" y="3640353"/>
        <a:ext cx="1508685" cy="1213687"/>
      </dsp:txXfrm>
    </dsp:sp>
    <dsp:sp modelId="{1DCC662B-ACB2-4F87-AAFC-5C59A80769B8}">
      <dsp:nvSpPr>
        <dsp:cNvPr id="0" name=""/>
        <dsp:cNvSpPr/>
      </dsp:nvSpPr>
      <dsp:spPr>
        <a:xfrm>
          <a:off x="3963352" y="2585501"/>
          <a:ext cx="760095" cy="442729"/>
        </a:xfrm>
        <a:prstGeom prst="triangle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3A8213-0BB9-44BD-8B7A-5542CF338F69}">
      <dsp:nvSpPr>
        <dsp:cNvPr id="0" name=""/>
        <dsp:cNvSpPr/>
      </dsp:nvSpPr>
      <dsp:spPr>
        <a:xfrm>
          <a:off x="3276598" y="381003"/>
          <a:ext cx="2133603" cy="186879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/>
            <a:t>Attach Beneficiary to project to give him Beneficiary ID</a:t>
          </a:r>
          <a:endParaRPr lang="en-IN" sz="1800" kern="1200" dirty="0"/>
        </a:p>
      </dsp:txBody>
      <dsp:txXfrm>
        <a:off x="3589057" y="654682"/>
        <a:ext cx="1508685" cy="1321440"/>
      </dsp:txXfrm>
    </dsp:sp>
    <dsp:sp modelId="{5C24A35F-A93F-4F1E-A946-07E9C4AD350B}">
      <dsp:nvSpPr>
        <dsp:cNvPr id="0" name=""/>
        <dsp:cNvSpPr/>
      </dsp:nvSpPr>
      <dsp:spPr>
        <a:xfrm rot="5400000">
          <a:off x="5652285" y="1094037"/>
          <a:ext cx="760095" cy="442729"/>
        </a:xfrm>
        <a:prstGeom prst="triangle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4E77B6-9DDC-470E-8CBB-7A6C0BB73AD4}">
      <dsp:nvSpPr>
        <dsp:cNvPr id="0" name=""/>
        <dsp:cNvSpPr/>
      </dsp:nvSpPr>
      <dsp:spPr>
        <a:xfrm>
          <a:off x="6629403" y="304803"/>
          <a:ext cx="1943093" cy="20211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dirty="0" smtClean="0"/>
            <a:t>Centre imports CLSS Beneficiaries</a:t>
          </a:r>
          <a:endParaRPr lang="en-IN" sz="1800" kern="1200" dirty="0"/>
        </a:p>
      </dsp:txBody>
      <dsp:txXfrm>
        <a:off x="6913962" y="600800"/>
        <a:ext cx="1373975" cy="1429203"/>
      </dsp:txXfrm>
    </dsp:sp>
    <dsp:sp modelId="{55472276-D7BC-4066-8FAB-E5A21EF758FD}">
      <dsp:nvSpPr>
        <dsp:cNvPr id="0" name=""/>
        <dsp:cNvSpPr/>
      </dsp:nvSpPr>
      <dsp:spPr>
        <a:xfrm rot="10800000">
          <a:off x="7220902" y="2534839"/>
          <a:ext cx="760095" cy="442729"/>
        </a:xfrm>
        <a:prstGeom prst="triangle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659111-A8E5-488A-AB82-AC12AC3E33EE}">
      <dsp:nvSpPr>
        <dsp:cNvPr id="0" name=""/>
        <dsp:cNvSpPr/>
      </dsp:nvSpPr>
      <dsp:spPr>
        <a:xfrm>
          <a:off x="6515100" y="3161347"/>
          <a:ext cx="2171700" cy="21717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b="0" kern="1200" dirty="0" smtClean="0"/>
            <a:t>Duplicate Beneficiary List Generated</a:t>
          </a:r>
          <a:endParaRPr lang="en-IN" sz="1800" b="0" kern="1200" dirty="0"/>
        </a:p>
      </dsp:txBody>
      <dsp:txXfrm>
        <a:off x="6833138" y="3479385"/>
        <a:ext cx="1535624" cy="15356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047" cy="496729"/>
          </a:xfrm>
          <a:prstGeom prst="rect">
            <a:avLst/>
          </a:prstGeom>
        </p:spPr>
        <p:txBody>
          <a:bodyPr vert="horz" lIns="91302" tIns="45650" rIns="91302" bIns="4565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9541" y="0"/>
            <a:ext cx="2930047" cy="496729"/>
          </a:xfrm>
          <a:prstGeom prst="rect">
            <a:avLst/>
          </a:prstGeom>
        </p:spPr>
        <p:txBody>
          <a:bodyPr vert="horz" lIns="91302" tIns="45650" rIns="91302" bIns="4565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47522AB-DE2B-4491-B095-825C3A49EDF3}" type="datetimeFigureOut">
              <a:rPr lang="en-US"/>
              <a:pPr>
                <a:defRPr/>
              </a:pPr>
              <a:t>6/8/2016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2" tIns="45650" rIns="91302" bIns="4565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5802" y="4722892"/>
            <a:ext cx="5409561" cy="4473734"/>
          </a:xfrm>
          <a:prstGeom prst="rect">
            <a:avLst/>
          </a:prstGeom>
        </p:spPr>
        <p:txBody>
          <a:bodyPr vert="horz" lIns="91302" tIns="45650" rIns="91302" bIns="4565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198"/>
            <a:ext cx="2930047" cy="496728"/>
          </a:xfrm>
          <a:prstGeom prst="rect">
            <a:avLst/>
          </a:prstGeom>
        </p:spPr>
        <p:txBody>
          <a:bodyPr vert="horz" lIns="91302" tIns="45650" rIns="91302" bIns="4565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9541" y="9444198"/>
            <a:ext cx="2930047" cy="496728"/>
          </a:xfrm>
          <a:prstGeom prst="rect">
            <a:avLst/>
          </a:prstGeom>
        </p:spPr>
        <p:txBody>
          <a:bodyPr vert="horz" lIns="91302" tIns="45650" rIns="91302" bIns="4565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B9CD3D4-DD11-4A27-BB64-F1C02EFA5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2481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9BEA3-E506-4AB6-B107-33CF61FE9899}" type="datetimeFigureOut">
              <a:rPr lang="en-US"/>
              <a:pPr>
                <a:defRPr/>
              </a:pPr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9E09B-113B-4EE9-9BF5-618F3BB8D2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BB9BB-F918-49A1-9446-A7B8F0DC8408}" type="datetimeFigureOut">
              <a:rPr lang="en-US"/>
              <a:pPr>
                <a:defRPr/>
              </a:pPr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A992B-B283-45B3-A178-11A218BCC5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E2D49-6E59-4B54-A811-56ED17E63840}" type="datetimeFigureOut">
              <a:rPr lang="en-US"/>
              <a:pPr>
                <a:defRPr/>
              </a:pPr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80584-94F9-4D72-B01E-E6C7675D93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A3391-06C5-4E77-9826-E0B56B856E1A}" type="datetimeFigureOut">
              <a:rPr lang="en-US"/>
              <a:pPr>
                <a:defRPr/>
              </a:pPr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6FF69-4659-40D6-B36A-71FDD3FCCF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9DF5D-6697-4E91-A698-9B38DF7AFE3D}" type="datetimeFigureOut">
              <a:rPr lang="en-US"/>
              <a:pPr>
                <a:defRPr/>
              </a:pPr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4302D-C6F8-4D08-8B9A-3E0C71DEB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C23D8-1B16-4697-ACCA-E8C8891CE1B5}" type="datetimeFigureOut">
              <a:rPr lang="en-US"/>
              <a:pPr>
                <a:defRPr/>
              </a:pPr>
              <a:t>6/8/2016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95ABB-6CC6-42CD-99EC-11E27B049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7595A-D058-454C-9618-C0667B560DB9}" type="datetimeFigureOut">
              <a:rPr lang="en-US"/>
              <a:pPr>
                <a:defRPr/>
              </a:pPr>
              <a:t>6/8/2016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D0437-7BAE-4825-A0AA-46E90B873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4E393-E986-4BC6-AFD6-681360E174C0}" type="datetimeFigureOut">
              <a:rPr lang="en-US"/>
              <a:pPr>
                <a:defRPr/>
              </a:pPr>
              <a:t>6/8/2016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BA0BA-51F2-4817-A3F8-204EF40BEC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5F1A2-49C2-4312-AB4A-76DD8A0891F6}" type="datetimeFigureOut">
              <a:rPr lang="en-US"/>
              <a:pPr>
                <a:defRPr/>
              </a:pPr>
              <a:t>6/8/2016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2DDC9-2FD4-4B75-BAEF-DDD30D8E50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D2C25-EF8F-4CCB-A5F1-CF48A590B2E9}" type="datetimeFigureOut">
              <a:rPr lang="en-US"/>
              <a:pPr>
                <a:defRPr/>
              </a:pPr>
              <a:t>6/8/2016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D79E-B4CA-43D8-984C-BF0E56AE1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ED621-4C59-4536-AB7F-05DC7B855A52}" type="datetimeFigureOut">
              <a:rPr lang="en-US"/>
              <a:pPr>
                <a:defRPr/>
              </a:pPr>
              <a:t>6/8/2016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C9C76-C7D1-4FC9-AFE8-87195C1F9F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227E543-22AD-47EC-BFA2-24FD33B07E8C}" type="datetimeFigureOut">
              <a:rPr lang="en-US"/>
              <a:pPr>
                <a:defRPr/>
              </a:pPr>
              <a:t>6/8/2016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45E190-5EDC-45AE-AE36-73C67EBFDF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286000"/>
            <a:ext cx="7772400" cy="15668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N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IN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IN" sz="3200" b="1" dirty="0" smtClean="0">
                <a:solidFill>
                  <a:schemeClr val="tx2">
                    <a:lumMod val="75000"/>
                  </a:schemeClr>
                </a:solidFill>
              </a:rPr>
              <a:t>Pradhan Mantri Awas Yojana </a:t>
            </a:r>
            <a:r>
              <a:rPr lang="en-IN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IN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IN" sz="2400" dirty="0" smtClean="0">
                <a:solidFill>
                  <a:schemeClr val="tx2">
                    <a:lumMod val="75000"/>
                  </a:schemeClr>
                </a:solidFill>
              </a:rPr>
              <a:t>Housing for All (Urban)</a:t>
            </a:r>
            <a:br>
              <a:rPr lang="en-IN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IN" sz="24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IN" sz="24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n-IN" sz="2400" b="1" dirty="0" smtClean="0">
                <a:solidFill>
                  <a:schemeClr val="tx2">
                    <a:lumMod val="75000"/>
                  </a:schemeClr>
                </a:solidFill>
              </a:rPr>
              <a:t>Management Information System (MIS)</a:t>
            </a:r>
            <a:endParaRPr lang="en-IN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0613" y="5980113"/>
            <a:ext cx="70104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Ministry of Housing &amp; Urban Poverty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Alleviation</a:t>
            </a:r>
            <a:b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</a:br>
            <a:endParaRPr lang="en-US" sz="2000" b="1" dirty="0" smtClean="0">
              <a:solidFill>
                <a:schemeClr val="accent6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2" name="Picture 6" descr="lion-ashokan.t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03700" y="381000"/>
            <a:ext cx="736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>
            <a:off x="533400" y="5943600"/>
            <a:ext cx="80772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93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3810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V12</a:t>
            </a:r>
            <a:endParaRPr lang="en-US" sz="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solidFill>
            <a:schemeClr val="tx2">
              <a:lumMod val="60000"/>
              <a:lumOff val="40000"/>
            </a:schemeClr>
          </a:solidFill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3200" b="1" dirty="0" smtClean="0">
                <a:solidFill>
                  <a:prstClr val="black"/>
                </a:solidFill>
                <a:cs typeface="Arial" charset="0"/>
              </a:rPr>
              <a:t>Monitoring of Houses</a:t>
            </a:r>
            <a:endParaRPr lang="en-IN" sz="32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838200" cy="365125"/>
          </a:xfrm>
        </p:spPr>
        <p:txBody>
          <a:bodyPr/>
          <a:lstStyle/>
          <a:p>
            <a:pPr algn="ctr">
              <a:defRPr/>
            </a:pPr>
            <a:fld id="{DC307E73-413D-4A02-9658-DFA847D0E921}" type="slidenum">
              <a:rPr lang="en-IN" sz="1800"/>
              <a:pPr algn="ctr">
                <a:defRPr/>
              </a:pPr>
              <a:t>2</a:t>
            </a:fld>
            <a:endParaRPr lang="en-IN" sz="1800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93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/>
          </a:p>
        </p:txBody>
      </p:sp>
      <p:sp>
        <p:nvSpPr>
          <p:cNvPr id="2" name="TextBox 1"/>
          <p:cNvSpPr txBox="1"/>
          <p:nvPr/>
        </p:nvSpPr>
        <p:spPr>
          <a:xfrm>
            <a:off x="228600" y="1143000"/>
            <a:ext cx="8534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200" dirty="0" smtClean="0"/>
              <a:t>MIS to track Progress-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N" sz="3200" dirty="0" smtClean="0"/>
              <a:t>Track beneficiary though SECC HL-TIN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N" sz="3200" dirty="0" smtClean="0"/>
              <a:t>Track stages of construction through Geotagging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N" sz="3200" dirty="0" smtClean="0"/>
              <a:t>Check duplication with CLSS component (</a:t>
            </a:r>
            <a:r>
              <a:rPr lang="en-IN" sz="3200" dirty="0" err="1" smtClean="0"/>
              <a:t>Aadhaar</a:t>
            </a:r>
            <a:r>
              <a:rPr lang="en-IN" sz="3200" dirty="0" smtClean="0"/>
              <a:t> No. or UID)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N" sz="3200" dirty="0" smtClean="0"/>
              <a:t>Direct Beneficiary Transfer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IN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5663111"/>
            <a:ext cx="865327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400" b="1" dirty="0" smtClean="0">
                <a:solidFill>
                  <a:schemeClr val="accent2">
                    <a:lumMod val="75000"/>
                  </a:schemeClr>
                </a:solidFill>
              </a:rPr>
              <a:t>Fulcrum is quality details about beneficiary Identification with all necessary details as per Format 4A or 4B</a:t>
            </a:r>
            <a:br>
              <a:rPr lang="en-IN" sz="2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IN" b="1" i="1" dirty="0" smtClean="0">
                <a:solidFill>
                  <a:schemeClr val="accent2">
                    <a:lumMod val="75000"/>
                  </a:schemeClr>
                </a:solidFill>
              </a:rPr>
              <a:t> (Revised Annexures are published in revised guidelines)</a:t>
            </a:r>
            <a:endParaRPr lang="en-IN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64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838200" cy="365125"/>
          </a:xfrm>
        </p:spPr>
        <p:txBody>
          <a:bodyPr/>
          <a:lstStyle/>
          <a:p>
            <a:pPr algn="ctr">
              <a:defRPr/>
            </a:pPr>
            <a:fld id="{4CBA4C81-DD06-42A9-8209-AA1ED0FECB36}" type="slidenum">
              <a:rPr lang="en-IN" sz="1800"/>
              <a:pPr algn="ctr">
                <a:defRPr/>
              </a:pPr>
              <a:t>3</a:t>
            </a:fld>
            <a:endParaRPr lang="en-IN" sz="1800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93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175" y="0"/>
            <a:ext cx="9144000" cy="533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>
            <a:normAutofit fontScale="97500" lnSpcReduction="10000"/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buNone/>
              <a:defRPr sz="3200" b="1">
                <a:solidFill>
                  <a:prstClr val="black"/>
                </a:solidFill>
                <a:latin typeface="Calibri"/>
                <a:ea typeface="+mj-ea"/>
                <a:cs typeface="Arial" charset="0"/>
              </a:defRPr>
            </a:lvl1pPr>
          </a:lstStyle>
          <a:p>
            <a:pPr>
              <a:defRPr/>
            </a:pPr>
            <a:r>
              <a:rPr lang="en-US" b="0" dirty="0" smtClean="0"/>
              <a:t>Current Status</a:t>
            </a:r>
            <a:endParaRPr lang="en-IN" b="0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609600"/>
            <a:ext cx="8686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 algn="just">
              <a:buFont typeface="+mj-lt"/>
              <a:buAutoNum type="arabicPeriod"/>
            </a:pPr>
            <a:r>
              <a:rPr lang="en-IN" sz="2100" dirty="0" smtClean="0"/>
              <a:t>HFA MIS is online at http://www.pmaymis.gov.in</a:t>
            </a:r>
          </a:p>
          <a:p>
            <a:pPr marL="400050" indent="-400050" algn="just">
              <a:buFont typeface="+mj-lt"/>
              <a:buAutoNum type="arabicPeriod"/>
            </a:pPr>
            <a:endParaRPr lang="en-IN" sz="2100" dirty="0" smtClean="0"/>
          </a:p>
          <a:p>
            <a:pPr marL="400050" indent="-400050" algn="just">
              <a:buFont typeface="+mj-lt"/>
              <a:buAutoNum type="arabicPeriod"/>
            </a:pPr>
            <a:r>
              <a:rPr lang="en-IN" sz="2100" dirty="0" smtClean="0"/>
              <a:t>Letters issued to States regarding the same and providing them with the Website address, user ID, password etc. </a:t>
            </a:r>
            <a:r>
              <a:rPr lang="en-IN" sz="2100" dirty="0"/>
              <a:t>(</a:t>
            </a:r>
            <a:r>
              <a:rPr lang="en-IN" sz="2100" dirty="0" err="1"/>
              <a:t>ref:Letter</a:t>
            </a:r>
            <a:r>
              <a:rPr lang="en-IN" sz="2100" dirty="0"/>
              <a:t> No. N- 11027/27/2015-HFA-1 (Vol 2)/FTS – 14843 dated Feb 12, 2016 </a:t>
            </a:r>
            <a:r>
              <a:rPr lang="en-IN" sz="2100" dirty="0" smtClean="0"/>
              <a:t>)</a:t>
            </a:r>
          </a:p>
          <a:p>
            <a:pPr marL="400050" indent="-400050" algn="just">
              <a:buFont typeface="+mj-lt"/>
              <a:buAutoNum type="arabicPeriod"/>
            </a:pPr>
            <a:endParaRPr lang="en-IN" sz="2100" dirty="0" smtClean="0"/>
          </a:p>
          <a:p>
            <a:pPr marL="400050" indent="-400050" algn="just">
              <a:buFont typeface="+mj-lt"/>
              <a:buAutoNum type="arabicPeriod"/>
            </a:pPr>
            <a:r>
              <a:rPr lang="en-IN" sz="2100" dirty="0" smtClean="0"/>
              <a:t>ULBs to enter the survey data (including beneficiaries for approved projects) in the MIS as a first step</a:t>
            </a:r>
          </a:p>
          <a:p>
            <a:pPr marL="400050" indent="-400050" algn="just">
              <a:buFont typeface="+mj-lt"/>
              <a:buAutoNum type="arabicPeriod"/>
            </a:pPr>
            <a:endParaRPr lang="en-IN" sz="2100" dirty="0" smtClean="0"/>
          </a:p>
          <a:p>
            <a:pPr marL="400050" indent="-400050" algn="just">
              <a:buFont typeface="+mj-lt"/>
              <a:buAutoNum type="arabicPeriod"/>
            </a:pPr>
            <a:r>
              <a:rPr lang="en-IN" sz="2100" dirty="0" smtClean="0"/>
              <a:t>Apart from physical submission of DPR sheets (7A,7B &amp; 7C), State to enter the same information in the HFA MIS for approval at central level. </a:t>
            </a:r>
          </a:p>
          <a:p>
            <a:pPr marL="400050" indent="-400050" algn="just">
              <a:buFont typeface="+mj-lt"/>
              <a:buAutoNum type="arabicPeriod"/>
            </a:pPr>
            <a:endParaRPr lang="en-IN" sz="2100" dirty="0" smtClean="0"/>
          </a:p>
          <a:p>
            <a:pPr marL="400050" indent="-400050" algn="just">
              <a:buFont typeface="+mj-lt"/>
              <a:buAutoNum type="arabicPeriod"/>
            </a:pPr>
            <a:r>
              <a:rPr lang="en-IN" sz="2100" dirty="0" smtClean="0"/>
              <a:t>States to link the identified beneficiaries to the project information entered online.</a:t>
            </a:r>
          </a:p>
          <a:p>
            <a:pPr marL="400050" indent="-400050" algn="just">
              <a:buFont typeface="+mj-lt"/>
              <a:buAutoNum type="arabicPeriod"/>
            </a:pPr>
            <a:endParaRPr lang="en-IN" sz="2100" dirty="0" smtClean="0"/>
          </a:p>
          <a:p>
            <a:pPr marL="400050" indent="-400050" algn="just">
              <a:buFont typeface="+mj-lt"/>
              <a:buAutoNum type="arabicPeriod"/>
            </a:pPr>
            <a:r>
              <a:rPr lang="en-IN" sz="2100" dirty="0" smtClean="0"/>
              <a:t>User Manual is available online</a:t>
            </a:r>
            <a:endParaRPr lang="en-IN" sz="2100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61722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 smtClean="0"/>
              <a:t>User Manual can be downloaded from </a:t>
            </a:r>
            <a:r>
              <a:rPr lang="en-IN" b="1" dirty="0"/>
              <a:t>at http://www.pmaymis.gov.in</a:t>
            </a:r>
            <a:r>
              <a:rPr lang="en-IN" b="1" dirty="0" smtClean="0"/>
              <a:t> 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229921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838200" cy="365125"/>
          </a:xfrm>
        </p:spPr>
        <p:txBody>
          <a:bodyPr/>
          <a:lstStyle/>
          <a:p>
            <a:pPr algn="ctr">
              <a:defRPr/>
            </a:pPr>
            <a:fld id="{4CBA4C81-DD06-42A9-8209-AA1ED0FECB36}" type="slidenum">
              <a:rPr lang="en-IN" sz="1800"/>
              <a:pPr algn="ctr">
                <a:defRPr/>
              </a:pPr>
              <a:t>4</a:t>
            </a:fld>
            <a:endParaRPr lang="en-IN" sz="1800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93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175" y="0"/>
            <a:ext cx="9144000" cy="533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>
            <a:normAutofit fontScale="97500" lnSpcReduction="10000"/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buNone/>
              <a:defRPr sz="3200" b="1">
                <a:solidFill>
                  <a:prstClr val="black"/>
                </a:solidFill>
                <a:latin typeface="Calibri"/>
                <a:ea typeface="+mj-ea"/>
                <a:cs typeface="Arial" charset="0"/>
              </a:defRPr>
            </a:lvl1pPr>
          </a:lstStyle>
          <a:p>
            <a:pPr>
              <a:defRPr/>
            </a:pPr>
            <a:r>
              <a:rPr lang="en-US" b="0" dirty="0" smtClean="0"/>
              <a:t>Activities of Users</a:t>
            </a:r>
            <a:endParaRPr lang="en-IN" b="0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457200"/>
            <a:ext cx="8686800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Clr>
                <a:schemeClr val="accent2">
                  <a:lumMod val="75000"/>
                </a:schemeClr>
              </a:buClr>
              <a:buSzPct val="100000"/>
              <a:buNone/>
            </a:pPr>
            <a:r>
              <a:rPr lang="en-US" altLang="en-US" sz="2400" u="sng" dirty="0"/>
              <a:t>ULB/Cities</a:t>
            </a:r>
            <a:r>
              <a:rPr lang="en-US" altLang="en-US" sz="2400" dirty="0"/>
              <a:t> </a:t>
            </a:r>
            <a:r>
              <a:rPr lang="en-US" altLang="en-US" sz="2400" dirty="0" smtClean="0"/>
              <a:t>:-</a:t>
            </a:r>
            <a:endParaRPr lang="en-US" altLang="en-US" sz="2400" dirty="0"/>
          </a:p>
          <a:p>
            <a:pPr>
              <a:buClr>
                <a:schemeClr val="accent2">
                  <a:lumMod val="75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altLang="en-US" sz="2000" dirty="0"/>
              <a:t>Entry of Survey </a:t>
            </a:r>
            <a:r>
              <a:rPr lang="en-US" altLang="en-US" sz="2000" dirty="0" smtClean="0"/>
              <a:t>Data. Provision </a:t>
            </a:r>
            <a:r>
              <a:rPr lang="en-US" altLang="en-US" sz="2000" dirty="0"/>
              <a:t>provided to transfer of data from one Survey </a:t>
            </a:r>
            <a:r>
              <a:rPr lang="en-US" altLang="en-US" sz="2000" dirty="0" smtClean="0"/>
              <a:t>to another</a:t>
            </a:r>
            <a:r>
              <a:rPr lang="en-US" altLang="en-US" sz="2000" dirty="0"/>
              <a:t> (4A to 4B) </a:t>
            </a:r>
          </a:p>
          <a:p>
            <a:pPr>
              <a:buClr>
                <a:schemeClr val="accent2">
                  <a:lumMod val="75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altLang="en-US" sz="2000" dirty="0"/>
              <a:t>Entry of DPR’s (7A, 7B, 7C).</a:t>
            </a:r>
          </a:p>
          <a:p>
            <a:pPr>
              <a:buClr>
                <a:schemeClr val="accent2">
                  <a:lumMod val="75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altLang="en-US" sz="2000" dirty="0"/>
              <a:t>Attaching of Beneficiaries with  </a:t>
            </a:r>
            <a:r>
              <a:rPr lang="en-US" altLang="en-US" sz="2000" dirty="0" smtClean="0"/>
              <a:t>DPR, Removing </a:t>
            </a:r>
            <a:r>
              <a:rPr lang="en-US" altLang="en-US" sz="2000" dirty="0"/>
              <a:t>of Beneficiary from DPR.</a:t>
            </a:r>
          </a:p>
          <a:p>
            <a:pPr>
              <a:buClr>
                <a:schemeClr val="accent2">
                  <a:lumMod val="75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altLang="en-US" sz="2000" dirty="0"/>
              <a:t>Entry of </a:t>
            </a:r>
            <a:r>
              <a:rPr lang="en-US" altLang="en-US" sz="2000" dirty="0" err="1"/>
              <a:t>HFAPoA</a:t>
            </a:r>
            <a:r>
              <a:rPr lang="en-US" altLang="en-US" sz="2000" dirty="0"/>
              <a:t> </a:t>
            </a:r>
            <a:r>
              <a:rPr lang="en-US" altLang="en-US" sz="2000" dirty="0" smtClean="0"/>
              <a:t>status</a:t>
            </a:r>
            <a:endParaRPr lang="en-US" altLang="en-US" sz="2000" dirty="0"/>
          </a:p>
          <a:p>
            <a:pPr marL="0" indent="0">
              <a:buClr>
                <a:schemeClr val="accent2">
                  <a:lumMod val="75000"/>
                </a:schemeClr>
              </a:buClr>
              <a:buSzPct val="100000"/>
              <a:buNone/>
            </a:pPr>
            <a:r>
              <a:rPr lang="en-US" altLang="en-US" sz="2400" u="sng" dirty="0"/>
              <a:t>States :- </a:t>
            </a:r>
            <a:endParaRPr lang="en-US" altLang="en-US" sz="1200" dirty="0"/>
          </a:p>
          <a:p>
            <a:pPr>
              <a:buClr>
                <a:schemeClr val="accent2">
                  <a:lumMod val="75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altLang="en-US" sz="2000" dirty="0"/>
              <a:t>Approval of DPR submitted by cities.</a:t>
            </a:r>
          </a:p>
          <a:p>
            <a:pPr>
              <a:buClr>
                <a:schemeClr val="accent2">
                  <a:lumMod val="75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altLang="en-US" sz="2000" dirty="0"/>
              <a:t>Upload signed copy of DPR.</a:t>
            </a:r>
          </a:p>
          <a:p>
            <a:pPr>
              <a:buClr>
                <a:schemeClr val="accent2">
                  <a:lumMod val="75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altLang="en-US" sz="2000" dirty="0" smtClean="0"/>
              <a:t>Add/Update </a:t>
            </a:r>
            <a:r>
              <a:rPr lang="en-US" altLang="en-US" sz="2000" dirty="0"/>
              <a:t>State </a:t>
            </a:r>
            <a:r>
              <a:rPr lang="en-US" altLang="en-US" sz="2000" dirty="0" err="1"/>
              <a:t>Incharge</a:t>
            </a:r>
            <a:r>
              <a:rPr lang="en-US" altLang="en-US" sz="2000" dirty="0"/>
              <a:t> Details</a:t>
            </a:r>
          </a:p>
          <a:p>
            <a:pPr>
              <a:buClr>
                <a:schemeClr val="accent2">
                  <a:lumMod val="75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altLang="en-US" sz="2000" dirty="0"/>
              <a:t>Create/Change City Login</a:t>
            </a:r>
          </a:p>
          <a:p>
            <a:pPr>
              <a:buClr>
                <a:schemeClr val="accent2">
                  <a:lumMod val="75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altLang="en-US" sz="2000" dirty="0"/>
              <a:t>Add/Update State Nodal </a:t>
            </a:r>
            <a:r>
              <a:rPr lang="en-US" altLang="en-US" sz="2000" dirty="0" smtClean="0"/>
              <a:t>Agency, Add/Update </a:t>
            </a:r>
            <a:r>
              <a:rPr lang="en-US" altLang="en-US" sz="2000" dirty="0"/>
              <a:t>Implementing Agency Master Details</a:t>
            </a:r>
          </a:p>
          <a:p>
            <a:pPr>
              <a:buClr>
                <a:schemeClr val="accent2">
                  <a:lumMod val="75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altLang="en-US" sz="2000" dirty="0"/>
              <a:t>Add/Update Bank Branch </a:t>
            </a:r>
            <a:r>
              <a:rPr lang="en-US" altLang="en-US" sz="2000" dirty="0" smtClean="0"/>
              <a:t>Details, Add/Update </a:t>
            </a:r>
            <a:r>
              <a:rPr lang="en-US" altLang="en-US" sz="2000" dirty="0"/>
              <a:t>Bank Account </a:t>
            </a:r>
            <a:r>
              <a:rPr lang="en-US" altLang="en-US" sz="2000" dirty="0" smtClean="0"/>
              <a:t>Details</a:t>
            </a:r>
          </a:p>
          <a:p>
            <a:pPr eaLnBrk="1" hangingPunct="1">
              <a:buClr>
                <a:schemeClr val="accent2">
                  <a:lumMod val="75000"/>
                </a:schemeClr>
              </a:buClr>
              <a:buSzPct val="100000"/>
            </a:pPr>
            <a:r>
              <a:rPr lang="en-US" altLang="en-US" sz="2400" u="sng" dirty="0"/>
              <a:t>PMU </a:t>
            </a:r>
            <a:r>
              <a:rPr lang="en-US" altLang="en-US" sz="2400" u="sng" dirty="0" smtClean="0"/>
              <a:t>:-</a:t>
            </a:r>
            <a:endParaRPr lang="en-US" altLang="en-US" sz="1200" dirty="0"/>
          </a:p>
          <a:p>
            <a:pPr eaLnBrk="1" hangingPunct="1">
              <a:buClr>
                <a:schemeClr val="accent2">
                  <a:lumMod val="75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altLang="en-US" sz="2000" dirty="0"/>
              <a:t>Scrutiny of State Approved  DPR’s</a:t>
            </a:r>
            <a:r>
              <a:rPr lang="en-US" altLang="en-US" sz="2000" dirty="0" smtClean="0"/>
              <a:t>.</a:t>
            </a:r>
          </a:p>
          <a:p>
            <a:pPr marL="0" indent="0">
              <a:buClr>
                <a:schemeClr val="accent2">
                  <a:lumMod val="75000"/>
                </a:schemeClr>
              </a:buClr>
              <a:buSzPct val="100000"/>
              <a:buNone/>
            </a:pPr>
            <a:r>
              <a:rPr lang="en-US" sz="2400" u="sng" dirty="0"/>
              <a:t>Central</a:t>
            </a:r>
            <a:r>
              <a:rPr lang="en-US" sz="2400" dirty="0"/>
              <a:t> </a:t>
            </a:r>
            <a:r>
              <a:rPr lang="en-US" sz="2000" dirty="0" smtClean="0"/>
              <a:t>:-</a:t>
            </a:r>
            <a:endParaRPr lang="en-US" altLang="en-US" sz="1400" dirty="0"/>
          </a:p>
          <a:p>
            <a:pPr>
              <a:buClr>
                <a:schemeClr val="accent2">
                  <a:lumMod val="75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altLang="en-US" sz="2000" dirty="0"/>
              <a:t>Decision on PMU Scrutinized  DPR’s</a:t>
            </a:r>
          </a:p>
          <a:p>
            <a:pPr>
              <a:buClr>
                <a:schemeClr val="accent2">
                  <a:lumMod val="75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altLang="en-US" sz="2000" dirty="0"/>
              <a:t>Forwarding  to Appraisal Agency  if needed for further Scrutiny.</a:t>
            </a:r>
          </a:p>
          <a:p>
            <a:pPr>
              <a:buClr>
                <a:schemeClr val="accent2">
                  <a:lumMod val="75000"/>
                </a:schemeClr>
              </a:buClr>
              <a:buSzPct val="100000"/>
              <a:buFont typeface="Arial" pitchFamily="34" charset="0"/>
              <a:buChar char="•"/>
            </a:pPr>
            <a:r>
              <a:rPr lang="en-US" altLang="en-US" sz="2000" dirty="0"/>
              <a:t>Forward to CSMC for Approval</a:t>
            </a:r>
          </a:p>
          <a:p>
            <a:pPr>
              <a:buClr>
                <a:schemeClr val="accent2">
                  <a:lumMod val="75000"/>
                </a:schemeClr>
              </a:buClr>
              <a:buSzPct val="100000"/>
            </a:pPr>
            <a:endParaRPr lang="en-US" altLang="en-US" sz="2000" dirty="0"/>
          </a:p>
          <a:p>
            <a:pPr>
              <a:buClr>
                <a:schemeClr val="accent2">
                  <a:lumMod val="75000"/>
                </a:schemeClr>
              </a:buClr>
              <a:buSzPct val="100000"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9222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  <a:solidFill>
            <a:schemeClr val="tx2">
              <a:lumMod val="60000"/>
              <a:lumOff val="40000"/>
            </a:schemeClr>
          </a:solidFill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3200" b="1" dirty="0">
                <a:solidFill>
                  <a:prstClr val="black"/>
                </a:solidFill>
                <a:cs typeface="Arial" charset="0"/>
              </a:rPr>
              <a:t> PMAY </a:t>
            </a:r>
            <a:r>
              <a:rPr lang="en-US" sz="3200" b="1" dirty="0" smtClean="0">
                <a:solidFill>
                  <a:prstClr val="black"/>
                </a:solidFill>
                <a:cs typeface="Arial" charset="0"/>
              </a:rPr>
              <a:t>(U) Operationalization</a:t>
            </a:r>
            <a:endParaRPr lang="en-IN" sz="32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838200" cy="365125"/>
          </a:xfrm>
        </p:spPr>
        <p:txBody>
          <a:bodyPr/>
          <a:lstStyle/>
          <a:p>
            <a:pPr algn="ctr">
              <a:defRPr/>
            </a:pPr>
            <a:fld id="{E6F2E62A-E02C-406B-80E7-2FBF961DD879}" type="slidenum">
              <a:rPr lang="en-IN" sz="1800"/>
              <a:pPr algn="ctr">
                <a:defRPr/>
              </a:pPr>
              <a:t>5</a:t>
            </a:fld>
            <a:endParaRPr lang="en-IN" sz="1800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93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69805800"/>
              </p:ext>
            </p:extLst>
          </p:nvPr>
        </p:nvGraphicFramePr>
        <p:xfrm>
          <a:off x="228600" y="914400"/>
          <a:ext cx="86868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021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838200" cy="365125"/>
          </a:xfrm>
        </p:spPr>
        <p:txBody>
          <a:bodyPr/>
          <a:lstStyle/>
          <a:p>
            <a:pPr algn="ctr">
              <a:defRPr/>
            </a:pPr>
            <a:fld id="{4CBA4C81-DD06-42A9-8209-AA1ED0FECB36}" type="slidenum">
              <a:rPr lang="en-IN" sz="1800"/>
              <a:pPr algn="ctr">
                <a:defRPr/>
              </a:pPr>
              <a:t>6</a:t>
            </a:fld>
            <a:endParaRPr lang="en-IN" sz="1800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93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175" y="0"/>
            <a:ext cx="9144000" cy="533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>
            <a:normAutofit fontScale="97500" lnSpcReduction="10000"/>
          </a:bodyPr>
          <a:lstStyle>
            <a:lvl1pPr algn="ctr" fontAlgn="base">
              <a:spcBef>
                <a:spcPct val="0"/>
              </a:spcBef>
              <a:spcAft>
                <a:spcPct val="0"/>
              </a:spcAft>
              <a:buNone/>
              <a:defRPr sz="3200" b="1">
                <a:solidFill>
                  <a:prstClr val="black"/>
                </a:solidFill>
                <a:latin typeface="Calibri"/>
                <a:ea typeface="+mj-ea"/>
                <a:cs typeface="Arial" charset="0"/>
              </a:defRPr>
            </a:lvl1pPr>
          </a:lstStyle>
          <a:p>
            <a:pPr>
              <a:defRPr/>
            </a:pPr>
            <a:r>
              <a:rPr lang="en-US" b="0" dirty="0" smtClean="0"/>
              <a:t>Requirements</a:t>
            </a:r>
            <a:endParaRPr lang="en-IN" b="0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609600"/>
            <a:ext cx="86868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 algn="just">
              <a:buFont typeface="+mj-lt"/>
              <a:buAutoNum type="arabicPeriod"/>
            </a:pPr>
            <a:r>
              <a:rPr lang="en-IN" sz="2100" dirty="0" smtClean="0"/>
              <a:t>Enter City-wise </a:t>
            </a:r>
            <a:r>
              <a:rPr lang="en-IN" sz="2100" dirty="0" err="1" smtClean="0"/>
              <a:t>HFAPoA</a:t>
            </a:r>
            <a:r>
              <a:rPr lang="en-IN" sz="2100" dirty="0" smtClean="0"/>
              <a:t> Status (just numbers and status): &lt;Date&gt;, if status is not entered it will be deemed as not started</a:t>
            </a:r>
          </a:p>
          <a:p>
            <a:pPr marL="400050" indent="-400050" algn="just">
              <a:buFont typeface="+mj-lt"/>
              <a:buAutoNum type="arabicPeriod"/>
            </a:pPr>
            <a:r>
              <a:rPr lang="en-IN" sz="2100" dirty="0" smtClean="0"/>
              <a:t>Enter Survey details in MIS by Mar 31, 2016</a:t>
            </a:r>
          </a:p>
          <a:p>
            <a:pPr marL="400050" indent="-400050" algn="just">
              <a:buFont typeface="+mj-lt"/>
              <a:buAutoNum type="arabicPeriod"/>
            </a:pPr>
            <a:r>
              <a:rPr lang="en-IN" sz="2100" dirty="0" smtClean="0"/>
              <a:t>Enter Projects sanctioned till date in MIS: &lt;Date&gt;</a:t>
            </a:r>
          </a:p>
          <a:p>
            <a:pPr algn="just"/>
            <a:endParaRPr lang="en-IN" sz="21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2895600"/>
            <a:ext cx="7924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 smtClean="0"/>
              <a:t>Geotagging perspective,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000" dirty="0"/>
              <a:t>Identify Surveyors: a typical State would deploy 35 personnel with 35 mobile devices to complete geotagging of about 50,000 houses to complete within 2 months. </a:t>
            </a:r>
            <a:endParaRPr lang="en-IN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IN" sz="2000" dirty="0" smtClean="0"/>
              <a:t>Supervisors: </a:t>
            </a:r>
            <a:r>
              <a:rPr lang="en-IN" sz="2000" dirty="0"/>
              <a:t>for every 5000 houses there could be 2 to 3 officials to share the </a:t>
            </a:r>
            <a:r>
              <a:rPr lang="en-IN" sz="2000" dirty="0" smtClean="0"/>
              <a:t>load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000" dirty="0" smtClean="0"/>
              <a:t>Procure smart phones and data packages</a:t>
            </a:r>
          </a:p>
          <a:p>
            <a:pPr marL="457200" indent="-457200">
              <a:buFont typeface="+mj-lt"/>
              <a:buAutoNum type="arabicPeriod"/>
            </a:pPr>
            <a:r>
              <a:rPr lang="en-IN" sz="2000" dirty="0" smtClean="0"/>
              <a:t>Ward boundary maps</a:t>
            </a:r>
          </a:p>
          <a:p>
            <a:endParaRPr lang="en-IN" sz="2000" dirty="0"/>
          </a:p>
          <a:p>
            <a:r>
              <a:rPr lang="en-IN" sz="2000" b="1" i="1" dirty="0" smtClean="0"/>
              <a:t>Provide currently approximately number of surveyors and mobiles in your States</a:t>
            </a:r>
            <a:endParaRPr lang="en-IN" sz="2000" b="1" i="1" dirty="0"/>
          </a:p>
        </p:txBody>
      </p:sp>
    </p:spTree>
    <p:extLst>
      <p:ext uri="{BB962C8B-B14F-4D97-AF65-F5344CB8AC3E}">
        <p14:creationId xmlns:p14="http://schemas.microsoft.com/office/powerpoint/2010/main" val="381861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9400" y="3048000"/>
            <a:ext cx="3657600" cy="612775"/>
          </a:xfrm>
          <a:solidFill>
            <a:schemeClr val="tx2">
              <a:lumMod val="60000"/>
              <a:lumOff val="40000"/>
            </a:schemeClr>
          </a:solidFill>
          <a:effectLst>
            <a:outerShdw blurRad="50800" dist="1778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 fontScale="97500"/>
          </a:bodyPr>
          <a:lstStyle/>
          <a:p>
            <a:pPr>
              <a:defRPr/>
            </a:pPr>
            <a:r>
              <a:rPr lang="en-IN" sz="3200" b="1" dirty="0">
                <a:solidFill>
                  <a:prstClr val="black"/>
                </a:solidFill>
                <a:cs typeface="Arial" charset="0"/>
              </a:rPr>
              <a:t>Thank You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93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52- Scheme Guidelines by JS (HFA)</Template>
  <TotalTime>2162</TotalTime>
  <Words>459</Words>
  <Application>Microsoft Office PowerPoint</Application>
  <PresentationFormat>On-screen Show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Pradhan Mantri Awas Yojana  Housing for All (Urban)  Management Information System (MIS)</vt:lpstr>
      <vt:lpstr>Monitoring of Houses</vt:lpstr>
      <vt:lpstr>PowerPoint Presentation</vt:lpstr>
      <vt:lpstr>PowerPoint Presentation</vt:lpstr>
      <vt:lpstr> PMAY (U) Operationalization</vt:lpstr>
      <vt:lpstr>PowerPoint Presentation</vt:lpstr>
      <vt:lpstr>Thank You</vt:lpstr>
    </vt:vector>
  </TitlesOfParts>
  <Company>MoHUPA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JNNURM Cell</dc:creator>
  <cp:lastModifiedBy>rashi</cp:lastModifiedBy>
  <cp:revision>339</cp:revision>
  <cp:lastPrinted>2016-02-18T10:36:17Z</cp:lastPrinted>
  <dcterms:created xsi:type="dcterms:W3CDTF">2016-01-07T05:43:36Z</dcterms:created>
  <dcterms:modified xsi:type="dcterms:W3CDTF">2016-06-08T05:07:09Z</dcterms:modified>
</cp:coreProperties>
</file>